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80" r:id="rId7"/>
    <p:sldId id="262" r:id="rId8"/>
    <p:sldId id="263" r:id="rId9"/>
    <p:sldId id="264" r:id="rId10"/>
    <p:sldId id="265" r:id="rId11"/>
    <p:sldId id="277" r:id="rId12"/>
    <p:sldId id="267" r:id="rId13"/>
    <p:sldId id="266" r:id="rId14"/>
    <p:sldId id="275" r:id="rId15"/>
    <p:sldId id="278" r:id="rId16"/>
    <p:sldId id="268" r:id="rId17"/>
    <p:sldId id="274" r:id="rId18"/>
    <p:sldId id="270" r:id="rId19"/>
  </p:sldIdLst>
  <p:sldSz cx="12192000" cy="6858000"/>
  <p:notesSz cx="6858000" cy="9144000"/>
  <p:embeddedFontLst>
    <p:embeddedFont>
      <p:font typeface="Mapo애민" panose="02000500000000000000" pitchFamily="2" charset="-127"/>
      <p:regular r:id="rId21"/>
    </p:embeddedFont>
    <p:embeddedFont>
      <p:font typeface="OnulBaram SemiBold" panose="02000700000000000000" pitchFamily="2" charset="-127"/>
      <p:bold r:id="rId22"/>
    </p:embeddedFont>
    <p:embeddedFont>
      <p:font typeface="OnulBaram UltraLight" panose="02000200000000000000" pitchFamily="2" charset="-127"/>
      <p:regular r:id="rId23"/>
    </p:embeddedFont>
    <p:embeddedFont>
      <p:font typeface="나눔고딕" panose="020D0604000000000000" pitchFamily="50" charset="-127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102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7D214-AFA9-4B6E-ADBF-E0F833B7D7CB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3A7F7B-37A2-4105-8D1D-CFE706E148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76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A22F68-C7B7-1FED-950D-81B56BEEA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E1FBCD-A4C4-9E87-BACB-001035FD2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B49524-9630-288E-9D76-386E68CCD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48262-5B33-4E3A-8763-174D19A13BF2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284E25-1B08-02FD-D422-FFCA93A51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5454D2-291F-330F-554D-9057E1667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277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DF7F51-7AB5-F447-6B4C-981598125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402DBE-F333-3EFC-C0A6-E6DE65CE8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1DDAE9-A95D-CA51-D09F-EFF0FF153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728C8-D2E1-4EA6-9A47-EEAD3915C19F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1A20B7-204D-1432-7C40-9F4CF5150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25A725-4953-E2E6-D0C2-43AA68A43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4422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D97C3DE-10FA-0F85-9191-DA90A52975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BFAACE7-D9BD-2ABD-4C6E-42FCF1334C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89309C-315E-89B2-AED9-5242D3EDE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1D101-191B-4270-9D3E-4AE3CFE349B0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A2D9ED-FA93-1AC9-4D60-65B182F8A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EDBB26-5803-DC65-2950-2B7D6AE21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1807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F6F18-252A-D38C-C219-F3658388F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D69614-2E47-D2E9-5351-E29E73D0D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68ACE5-3672-B649-F8C4-87A8D0CE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02A17-38C1-4BD6-8F6B-DDBDC434FB06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BA2BEB-6399-F384-B4AE-7A0459880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B00C68-AF28-EA78-D795-EB37BF96F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433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AE92C-55E5-73D4-2480-A26E1DB2F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008788-6482-273B-895E-F17A6B655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BE8873-CC8C-84AB-2B30-A8104BF9A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93A65-3CAC-4271-856C-B25F3573A4FC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95682C-F97B-8CFA-CBB8-0C041276A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F3161F-8DA9-086B-7FE9-7DE171824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2667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9EFDE6-93E2-B060-A640-C2A1D25AD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B88965-A640-645C-1A74-C554F1C0CA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BA2D02-C04A-47F0-0BDB-3BBB0DCF4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0572C6-B7D0-83A5-8FD0-10E5C1DA7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475C4-D42A-4507-BD02-34DF2365EE42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E71E86-F665-ECEF-5E99-81BB93BD0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4A2142-7CCE-4C42-B027-ED329D040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502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DD9850-09C2-2668-2B92-68318C355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338414-D9F0-6F61-D077-170002032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AD9F16-672A-7850-9942-4DA64A3C28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E454A3-87F7-DEB0-6479-2DE9EAE72A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70AC43-47BD-6623-5849-D8D42EC186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9DCDEE9-916E-51CF-4E86-EF507CE76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3B55-5C3F-4D71-90A4-6EDA70AC9FC8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352082-773C-0F00-A04A-6394814C5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4762091-792F-2C1E-E610-22928940A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787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87123D-E5F5-F204-CEB1-7803DAA49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BD7F125-9AAA-41D6-9EAC-4ECAF3D5F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259C9-EA74-4CFF-AAB0-898390246994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2C99987-BAF8-18F3-2308-192930783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E9017B-81DB-0C9B-B8CA-D023EF153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603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798DE89-212D-0D4D-57A7-96B6F62F1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91EC-7096-4C02-B7A2-40053517C820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E629AF-0405-69D6-FE9C-07E2AA60C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C79F3E-D89F-E85A-88B7-7F9BA478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704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8A72F7-E2D1-1406-367C-ED143A6C4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1DD6F7-1551-9126-92F6-C493B297C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9AD6B7-E376-1025-6034-0330DA7E85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808A1B-FFE1-E816-65C7-1664BF45C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B87D-CAB1-4067-AABF-746E4482365A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F8E10C-760B-30AD-8F80-3840B500A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7952DD-455D-AB20-C341-83496ACA0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717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493233-6381-1B0F-9515-0EC1B4AA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BD6638-0106-ABD7-9774-2D29C9F116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0EC37E-A46E-234E-55A2-40F095382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4B0B13-F830-1378-0C0B-EAB9F6F4F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E81C-0C21-4DE1-A953-5FF3BDFFC2B4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3BC599-17C1-32A8-A12C-0F59B91F7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5AD89D-A86A-87EB-7ECC-CF1930A7A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607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5B212F4-EDD4-300E-2F15-CEBC271AA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65227C-9EA2-EF50-4A2D-D5954B92E6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B105DD-4825-EFD2-6FAE-627BD91C82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F48FA0-4579-45F0-8758-3ED39F90C5B6}" type="datetime1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29985D-96CC-688B-8190-63600FF7E5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111225-CED6-BB9D-E344-A9D3198549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486E27-B327-4E0C-AC4C-CAC660BA7C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73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m.inven.co.kr/webzine/wznews.php?idx=189412&amp;site=wotblitz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스케치, 그림, 라인 아트, 화이트이(가) 표시된 사진&#10;&#10;자동 생성된 설명">
            <a:extLst>
              <a:ext uri="{FF2B5EF4-FFF2-40B4-BE49-F238E27FC236}">
                <a16:creationId xmlns:a16="http://schemas.microsoft.com/office/drawing/2014/main" id="{D152E24D-A529-8B37-43C5-76FA8E9EB45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883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C926B8-448B-5FD8-4F8C-92F601968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ACC3A5B6-7E82-28AE-AE0C-FB580A6C56F8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8D4DD24-3B79-8EC0-5295-9D09EA3AD87B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게임 소개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607D23-53BC-A971-0054-36A2A5D51D6A}"/>
              </a:ext>
            </a:extLst>
          </p:cNvPr>
          <p:cNvSpPr txBox="1"/>
          <p:nvPr/>
        </p:nvSpPr>
        <p:spPr>
          <a:xfrm>
            <a:off x="3181400" y="694302"/>
            <a:ext cx="1079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Mapo애민" panose="02000500000000000000" pitchFamily="2" charset="-127"/>
                <a:ea typeface="Mapo애민" panose="02000500000000000000" pitchFamily="2" charset="-127"/>
              </a:rPr>
              <a:t>게임 흐름</a:t>
            </a:r>
            <a:endParaRPr lang="en-US" altLang="ko-KR" sz="1600" dirty="0">
              <a:latin typeface="Mapo애민" panose="02000500000000000000" pitchFamily="2" charset="-127"/>
              <a:ea typeface="Mapo애민" panose="02000500000000000000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B521A8A-C2F9-303A-AF72-5C0F263FB133}"/>
              </a:ext>
            </a:extLst>
          </p:cNvPr>
          <p:cNvSpPr txBox="1"/>
          <p:nvPr/>
        </p:nvSpPr>
        <p:spPr>
          <a:xfrm>
            <a:off x="9288136" y="5250226"/>
            <a:ext cx="2404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이교도 승리 조건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AutoNum type="arabicPeriod"/>
            </a:pPr>
            <a:r>
              <a:rPr lang="ko-KR" altLang="en-US" sz="1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제단에서 의식 진행하여 완성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AutoNum type="arabicPeriod"/>
            </a:pPr>
            <a:r>
              <a:rPr lang="ko-KR" altLang="en-US" sz="1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제한시간까지 생존 후 특수 조건 진행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C25E06D-D273-F645-45EC-5C90C8846F45}"/>
              </a:ext>
            </a:extLst>
          </p:cNvPr>
          <p:cNvSpPr/>
          <p:nvPr/>
        </p:nvSpPr>
        <p:spPr>
          <a:xfrm>
            <a:off x="4373822" y="1355683"/>
            <a:ext cx="1259396" cy="7666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게임 시작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47D3B90-D36D-520B-B020-02954145F9F6}"/>
              </a:ext>
            </a:extLst>
          </p:cNvPr>
          <p:cNvSpPr/>
          <p:nvPr/>
        </p:nvSpPr>
        <p:spPr>
          <a:xfrm>
            <a:off x="5351793" y="3045924"/>
            <a:ext cx="1893454" cy="7666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경찰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C85A93E-6A59-066D-ABD3-5A02A03714F7}"/>
              </a:ext>
            </a:extLst>
          </p:cNvPr>
          <p:cNvSpPr/>
          <p:nvPr/>
        </p:nvSpPr>
        <p:spPr>
          <a:xfrm>
            <a:off x="7394682" y="3045924"/>
            <a:ext cx="1893454" cy="7666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이교도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  <a:cs typeface="Onul Article Buri" pitchFamily="2" charset="-127"/>
            </a:endParaRPr>
          </a:p>
        </p:txBody>
      </p:sp>
      <p:sp>
        <p:nvSpPr>
          <p:cNvPr id="11" name="다이아몬드 10">
            <a:extLst>
              <a:ext uri="{FF2B5EF4-FFF2-40B4-BE49-F238E27FC236}">
                <a16:creationId xmlns:a16="http://schemas.microsoft.com/office/drawing/2014/main" id="{4046105F-BC8F-213C-7211-2D15F0B71508}"/>
              </a:ext>
            </a:extLst>
          </p:cNvPr>
          <p:cNvSpPr/>
          <p:nvPr/>
        </p:nvSpPr>
        <p:spPr>
          <a:xfrm>
            <a:off x="6364007" y="4417527"/>
            <a:ext cx="1893453" cy="766619"/>
          </a:xfrm>
          <a:prstGeom prst="diamond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승리 조건</a:t>
            </a:r>
          </a:p>
        </p:txBody>
      </p:sp>
      <p:sp>
        <p:nvSpPr>
          <p:cNvPr id="33" name="다이아몬드 32">
            <a:extLst>
              <a:ext uri="{FF2B5EF4-FFF2-40B4-BE49-F238E27FC236}">
                <a16:creationId xmlns:a16="http://schemas.microsoft.com/office/drawing/2014/main" id="{58E1B8E6-17CF-047A-A6AD-FE33EF87AC0B}"/>
              </a:ext>
            </a:extLst>
          </p:cNvPr>
          <p:cNvSpPr/>
          <p:nvPr/>
        </p:nvSpPr>
        <p:spPr>
          <a:xfrm>
            <a:off x="6364008" y="1355684"/>
            <a:ext cx="1893453" cy="766619"/>
          </a:xfrm>
          <a:prstGeom prst="diamond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역할 결정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D2F09A6-AF8E-2961-3E01-D965CE0CE443}"/>
              </a:ext>
            </a:extLst>
          </p:cNvPr>
          <p:cNvSpPr/>
          <p:nvPr/>
        </p:nvSpPr>
        <p:spPr>
          <a:xfrm>
            <a:off x="6364006" y="5627495"/>
            <a:ext cx="1893454" cy="7666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이교도 승리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7B8DEBAB-1364-F3C2-B984-11CAE52E787E}"/>
              </a:ext>
            </a:extLst>
          </p:cNvPr>
          <p:cNvCxnSpPr>
            <a:cxnSpLocks/>
            <a:stCxn id="4" idx="3"/>
            <a:endCxn id="33" idx="1"/>
          </p:cNvCxnSpPr>
          <p:nvPr/>
        </p:nvCxnSpPr>
        <p:spPr>
          <a:xfrm>
            <a:off x="5633218" y="1738993"/>
            <a:ext cx="730790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6728EA8-3C37-4995-CD71-0B422D5806A9}"/>
              </a:ext>
            </a:extLst>
          </p:cNvPr>
          <p:cNvCxnSpPr>
            <a:cxnSpLocks/>
            <a:stCxn id="33" idx="2"/>
            <a:endCxn id="7" idx="0"/>
          </p:cNvCxnSpPr>
          <p:nvPr/>
        </p:nvCxnSpPr>
        <p:spPr>
          <a:xfrm flipH="1">
            <a:off x="6298520" y="2122303"/>
            <a:ext cx="1012215" cy="9236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267D4ED-0D3C-8CA9-2A74-988A77AB23A4}"/>
              </a:ext>
            </a:extLst>
          </p:cNvPr>
          <p:cNvCxnSpPr>
            <a:cxnSpLocks/>
            <a:stCxn id="33" idx="2"/>
            <a:endCxn id="9" idx="0"/>
          </p:cNvCxnSpPr>
          <p:nvPr/>
        </p:nvCxnSpPr>
        <p:spPr>
          <a:xfrm>
            <a:off x="7310735" y="2122303"/>
            <a:ext cx="1030674" cy="9236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6C5E90FD-4704-A075-0440-CE6971AB0D3E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6298520" y="3812543"/>
            <a:ext cx="1012214" cy="6049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5C4BACAE-419F-4F24-350C-5C7D8270ADEE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7310734" y="3812543"/>
            <a:ext cx="1030675" cy="6049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A6143E41-A5E8-1686-F9E8-00275C5D951A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7310734" y="5184146"/>
            <a:ext cx="0" cy="44334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10E508D-64EF-4E86-840C-8C5EBDA202D7}"/>
              </a:ext>
            </a:extLst>
          </p:cNvPr>
          <p:cNvSpPr/>
          <p:nvPr/>
        </p:nvSpPr>
        <p:spPr>
          <a:xfrm>
            <a:off x="3997189" y="4417527"/>
            <a:ext cx="1893454" cy="7666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경찰 승리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C746E45-5EAA-81E6-ECA2-72ED6E53CA01}"/>
              </a:ext>
            </a:extLst>
          </p:cNvPr>
          <p:cNvSpPr/>
          <p:nvPr/>
        </p:nvSpPr>
        <p:spPr>
          <a:xfrm>
            <a:off x="309549" y="1360955"/>
            <a:ext cx="1259396" cy="7666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로비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8E8261C9-2860-F1DC-3006-C5E491300CA6}"/>
              </a:ext>
            </a:extLst>
          </p:cNvPr>
          <p:cNvSpPr/>
          <p:nvPr/>
        </p:nvSpPr>
        <p:spPr>
          <a:xfrm>
            <a:off x="2311013" y="1360956"/>
            <a:ext cx="1332020" cy="76661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로비 씬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4B29D1C5-7994-2E26-0F1C-B81603915867}"/>
              </a:ext>
            </a:extLst>
          </p:cNvPr>
          <p:cNvCxnSpPr>
            <a:stCxn id="11" idx="1"/>
            <a:endCxn id="44" idx="3"/>
          </p:cNvCxnSpPr>
          <p:nvPr/>
        </p:nvCxnSpPr>
        <p:spPr>
          <a:xfrm flipH="1">
            <a:off x="5890643" y="4800837"/>
            <a:ext cx="47336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C8C38C05-FA71-7D6F-ADF5-8925A19739B2}"/>
              </a:ext>
            </a:extLst>
          </p:cNvPr>
          <p:cNvCxnSpPr>
            <a:stCxn id="34" idx="1"/>
            <a:endCxn id="46" idx="2"/>
          </p:cNvCxnSpPr>
          <p:nvPr/>
        </p:nvCxnSpPr>
        <p:spPr>
          <a:xfrm rot="10800000">
            <a:off x="2977024" y="2127575"/>
            <a:ext cx="3386983" cy="388323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30CDC238-BC70-6C53-47ED-7BC9280B3C7B}"/>
              </a:ext>
            </a:extLst>
          </p:cNvPr>
          <p:cNvCxnSpPr>
            <a:stCxn id="44" idx="1"/>
            <a:endCxn id="46" idx="2"/>
          </p:cNvCxnSpPr>
          <p:nvPr/>
        </p:nvCxnSpPr>
        <p:spPr>
          <a:xfrm rot="10800000">
            <a:off x="2977023" y="2127575"/>
            <a:ext cx="1020166" cy="267326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4B7E1F35-250D-AB79-4B69-DB334BA71AAB}"/>
              </a:ext>
            </a:extLst>
          </p:cNvPr>
          <p:cNvCxnSpPr>
            <a:stCxn id="45" idx="3"/>
            <a:endCxn id="46" idx="1"/>
          </p:cNvCxnSpPr>
          <p:nvPr/>
        </p:nvCxnSpPr>
        <p:spPr>
          <a:xfrm>
            <a:off x="1568945" y="1744265"/>
            <a:ext cx="74206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161939A-ED51-6D33-D553-CF298C1B3591}"/>
              </a:ext>
            </a:extLst>
          </p:cNvPr>
          <p:cNvCxnSpPr>
            <a:cxnSpLocks/>
            <a:stCxn id="46" idx="3"/>
            <a:endCxn id="4" idx="1"/>
          </p:cNvCxnSpPr>
          <p:nvPr/>
        </p:nvCxnSpPr>
        <p:spPr>
          <a:xfrm flipV="1">
            <a:off x="3643033" y="1738993"/>
            <a:ext cx="730789" cy="52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1624816D-0505-7036-63AC-78309C984F68}"/>
              </a:ext>
            </a:extLst>
          </p:cNvPr>
          <p:cNvSpPr txBox="1"/>
          <p:nvPr/>
        </p:nvSpPr>
        <p:spPr>
          <a:xfrm>
            <a:off x="9288136" y="4412998"/>
            <a:ext cx="232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경찰 승리 조건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AutoNum type="arabicPeriod"/>
            </a:pPr>
            <a:r>
              <a:rPr lang="ko-KR" altLang="en-US" sz="1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제단 일정 개수 이상 파괴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28600" indent="-228600">
              <a:buAutoNum type="arabicPeriod"/>
            </a:pPr>
            <a:r>
              <a:rPr lang="ko-KR" altLang="en-US" sz="12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이교도 전부 제거</a:t>
            </a:r>
            <a:endParaRPr lang="en-US" altLang="ko-KR" sz="12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B0883511-3743-ED11-6894-E14D6EEE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6794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4BAA3-B879-4580-3D8C-91FA865C9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82CCB76-CB61-DBF4-C175-0A3ECA650E1C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2BE5F51-F133-1084-652B-001303E9D06D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게임 소개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A68170-9E8A-4E12-4428-DAAF0A4C43FA}"/>
              </a:ext>
            </a:extLst>
          </p:cNvPr>
          <p:cNvSpPr txBox="1"/>
          <p:nvPr/>
        </p:nvSpPr>
        <p:spPr>
          <a:xfrm>
            <a:off x="3181400" y="694302"/>
            <a:ext cx="1079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Mapo애민" panose="02000500000000000000" pitchFamily="2" charset="-127"/>
                <a:ea typeface="Mapo애민" panose="02000500000000000000" pitchFamily="2" charset="-127"/>
              </a:rPr>
              <a:t>게임 규칙</a:t>
            </a:r>
            <a:endParaRPr lang="en-US" altLang="ko-KR" sz="1600" dirty="0">
              <a:latin typeface="Mapo애민" panose="02000500000000000000" pitchFamily="2" charset="-127"/>
              <a:ea typeface="Mapo애민" panose="02000500000000000000" pitchFamily="2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90C31389-67DB-8C28-4253-E071C97BB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11</a:t>
            </a:fld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FAFB9B0-1822-DFB5-62B4-E7B2D32DA5E7}"/>
              </a:ext>
            </a:extLst>
          </p:cNvPr>
          <p:cNvGrpSpPr/>
          <p:nvPr/>
        </p:nvGrpSpPr>
        <p:grpSpPr>
          <a:xfrm>
            <a:off x="1535415" y="4150857"/>
            <a:ext cx="3957209" cy="1953211"/>
            <a:chOff x="216639" y="1659297"/>
            <a:chExt cx="4579137" cy="2130836"/>
          </a:xfrm>
        </p:grpSpPr>
        <p:pic>
          <p:nvPicPr>
            <p:cNvPr id="10" name="그림 9" descr="의류, 만화 영화, 제복이(가) 표시된 사진&#10;&#10;자동 생성된 설명">
              <a:extLst>
                <a:ext uri="{FF2B5EF4-FFF2-40B4-BE49-F238E27FC236}">
                  <a16:creationId xmlns:a16="http://schemas.microsoft.com/office/drawing/2014/main" id="{AC7097D8-9E0F-328C-2084-2EC60FDA0B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481" y="1683403"/>
              <a:ext cx="1577119" cy="1577119"/>
            </a:xfrm>
            <a:prstGeom prst="rect">
              <a:avLst/>
            </a:prstGeom>
          </p:spPr>
        </p:pic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078CF463-09A8-C67A-E386-6C207259812B}"/>
                </a:ext>
              </a:extLst>
            </p:cNvPr>
            <p:cNvGrpSpPr/>
            <p:nvPr/>
          </p:nvGrpSpPr>
          <p:grpSpPr>
            <a:xfrm>
              <a:off x="2668159" y="1659297"/>
              <a:ext cx="1577119" cy="1579611"/>
              <a:chOff x="2495550" y="1950708"/>
              <a:chExt cx="1577119" cy="1579611"/>
            </a:xfrm>
          </p:grpSpPr>
          <p:pic>
            <p:nvPicPr>
              <p:cNvPr id="12" name="그림 11" descr="예술, 포유류, 페인팅이(가) 표시된 사진&#10;&#10;자동 생성된 설명">
                <a:extLst>
                  <a:ext uri="{FF2B5EF4-FFF2-40B4-BE49-F238E27FC236}">
                    <a16:creationId xmlns:a16="http://schemas.microsoft.com/office/drawing/2014/main" id="{6673F6DD-10D7-66F0-358C-7FF2A8BEE8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59588" y="2021827"/>
                <a:ext cx="1410067" cy="1410067"/>
              </a:xfrm>
              <a:prstGeom prst="rect">
                <a:avLst/>
              </a:prstGeom>
            </p:spPr>
          </p:pic>
          <p:sp>
            <p:nvSpPr>
              <p:cNvPr id="13" name="순서도: 가산 접합 12">
                <a:extLst>
                  <a:ext uri="{FF2B5EF4-FFF2-40B4-BE49-F238E27FC236}">
                    <a16:creationId xmlns:a16="http://schemas.microsoft.com/office/drawing/2014/main" id="{1E116787-FB2B-F483-12FF-D1E7651CAF91}"/>
                  </a:ext>
                </a:extLst>
              </p:cNvPr>
              <p:cNvSpPr/>
              <p:nvPr/>
            </p:nvSpPr>
            <p:spPr>
              <a:xfrm>
                <a:off x="2495550" y="1950708"/>
                <a:ext cx="1577119" cy="1579611"/>
              </a:xfrm>
              <a:prstGeom prst="flowChartSummingJunction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14" name="화살표: 오른쪽 13">
              <a:extLst>
                <a:ext uri="{FF2B5EF4-FFF2-40B4-BE49-F238E27FC236}">
                  <a16:creationId xmlns:a16="http://schemas.microsoft.com/office/drawing/2014/main" id="{C7CA2629-476C-13EB-FE9E-D5115FA7E29E}"/>
                </a:ext>
              </a:extLst>
            </p:cNvPr>
            <p:cNvSpPr/>
            <p:nvPr/>
          </p:nvSpPr>
          <p:spPr>
            <a:xfrm>
              <a:off x="2009062" y="2400432"/>
              <a:ext cx="551912" cy="4571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F2FE793-ADB0-D502-CDEB-035507DD4793}"/>
                </a:ext>
              </a:extLst>
            </p:cNvPr>
            <p:cNvSpPr txBox="1"/>
            <p:nvPr/>
          </p:nvSpPr>
          <p:spPr>
            <a:xfrm>
              <a:off x="216639" y="3387214"/>
              <a:ext cx="4579137" cy="402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그로기 상태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체력 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0)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의 이교도를 감금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CC5A448-8A5C-E720-CF5A-2F8013C01888}"/>
              </a:ext>
            </a:extLst>
          </p:cNvPr>
          <p:cNvGrpSpPr/>
          <p:nvPr/>
        </p:nvGrpSpPr>
        <p:grpSpPr>
          <a:xfrm>
            <a:off x="1535415" y="1412877"/>
            <a:ext cx="4020836" cy="1771786"/>
            <a:chOff x="18403" y="3911067"/>
            <a:chExt cx="4562393" cy="210505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516885D4-2EB8-3E53-665F-11A123C81A5D}"/>
                </a:ext>
              </a:extLst>
            </p:cNvPr>
            <p:cNvGrpSpPr/>
            <p:nvPr/>
          </p:nvGrpSpPr>
          <p:grpSpPr>
            <a:xfrm>
              <a:off x="386006" y="3911067"/>
              <a:ext cx="3714491" cy="1410067"/>
              <a:chOff x="386006" y="3911067"/>
              <a:chExt cx="3714491" cy="1410067"/>
            </a:xfrm>
          </p:grpSpPr>
          <p:pic>
            <p:nvPicPr>
              <p:cNvPr id="17" name="그림 16" descr="클립아트, 그래픽, 일렉트릭 블루, 블루이(가) 표시된 사진&#10;&#10;자동 생성된 설명">
                <a:extLst>
                  <a:ext uri="{FF2B5EF4-FFF2-40B4-BE49-F238E27FC236}">
                    <a16:creationId xmlns:a16="http://schemas.microsoft.com/office/drawing/2014/main" id="{97B39CFE-9A15-FA0D-9E53-63DBE91932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73963" y="3929974"/>
                <a:ext cx="1326534" cy="1326534"/>
              </a:xfrm>
              <a:prstGeom prst="rect">
                <a:avLst/>
              </a:prstGeom>
            </p:spPr>
          </p:pic>
          <p:pic>
            <p:nvPicPr>
              <p:cNvPr id="19" name="그림 18" descr="예술, 포유류, 페인팅이(가) 표시된 사진&#10;&#10;자동 생성된 설명">
                <a:extLst>
                  <a:ext uri="{FF2B5EF4-FFF2-40B4-BE49-F238E27FC236}">
                    <a16:creationId xmlns:a16="http://schemas.microsoft.com/office/drawing/2014/main" id="{4E2D0D0E-528D-9A62-4FA3-78F149889F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6006" y="3911067"/>
                <a:ext cx="1410067" cy="1410067"/>
              </a:xfrm>
              <a:prstGeom prst="rect">
                <a:avLst/>
              </a:prstGeom>
            </p:spPr>
          </p:pic>
          <p:sp>
            <p:nvSpPr>
              <p:cNvPr id="20" name="화살표: 오른쪽 19">
                <a:extLst>
                  <a:ext uri="{FF2B5EF4-FFF2-40B4-BE49-F238E27FC236}">
                    <a16:creationId xmlns:a16="http://schemas.microsoft.com/office/drawing/2014/main" id="{0742D885-F167-EF5E-7F97-77E889111686}"/>
                  </a:ext>
                </a:extLst>
              </p:cNvPr>
              <p:cNvSpPr/>
              <p:nvPr/>
            </p:nvSpPr>
            <p:spPr>
              <a:xfrm>
                <a:off x="2009062" y="4570381"/>
                <a:ext cx="551912" cy="45719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CCC6B72-4CC2-45FD-DE24-8A6668B62BEE}"/>
                </a:ext>
              </a:extLst>
            </p:cNvPr>
            <p:cNvSpPr txBox="1"/>
            <p:nvPr/>
          </p:nvSpPr>
          <p:spPr>
            <a:xfrm>
              <a:off x="18403" y="5577319"/>
              <a:ext cx="4562393" cy="4388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제단에서 기도하여 의식 진행도를 올림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0480BA8A-5100-09F9-B053-84BADBEA346A}"/>
              </a:ext>
            </a:extLst>
          </p:cNvPr>
          <p:cNvGrpSpPr/>
          <p:nvPr/>
        </p:nvGrpSpPr>
        <p:grpSpPr>
          <a:xfrm>
            <a:off x="6493650" y="4150857"/>
            <a:ext cx="3785990" cy="1947547"/>
            <a:chOff x="6493650" y="4150857"/>
            <a:chExt cx="3785990" cy="1947547"/>
          </a:xfrm>
        </p:grpSpPr>
        <p:pic>
          <p:nvPicPr>
            <p:cNvPr id="25" name="그림 24" descr="의류, 만화 영화, 제복이(가) 표시된 사진&#10;&#10;자동 생성된 설명">
              <a:extLst>
                <a:ext uri="{FF2B5EF4-FFF2-40B4-BE49-F238E27FC236}">
                  <a16:creationId xmlns:a16="http://schemas.microsoft.com/office/drawing/2014/main" id="{78C0286F-00FD-3456-2790-57374252E5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3650" y="4172954"/>
              <a:ext cx="1362918" cy="1445651"/>
            </a:xfrm>
            <a:prstGeom prst="rect">
              <a:avLst/>
            </a:prstGeom>
          </p:spPr>
        </p:pic>
        <p:pic>
          <p:nvPicPr>
            <p:cNvPr id="26" name="그림 25" descr="클립아트, 그래픽, 일렉트릭 블루, 블루이(가) 표시된 사진&#10;&#10;자동 생성된 설명">
              <a:extLst>
                <a:ext uri="{FF2B5EF4-FFF2-40B4-BE49-F238E27FC236}">
                  <a16:creationId xmlns:a16="http://schemas.microsoft.com/office/drawing/2014/main" id="{B92630A6-0BA3-D510-642F-732F85D6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13644" y="4312146"/>
              <a:ext cx="1169074" cy="1116520"/>
            </a:xfrm>
            <a:prstGeom prst="rect">
              <a:avLst/>
            </a:prstGeom>
          </p:spPr>
        </p:pic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1F377853-F41B-304A-2C0D-6BCDA0169F16}"/>
                </a:ext>
              </a:extLst>
            </p:cNvPr>
            <p:cNvSpPr/>
            <p:nvPr/>
          </p:nvSpPr>
          <p:spPr>
            <a:xfrm>
              <a:off x="8177352" y="4831925"/>
              <a:ext cx="486400" cy="38481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9" name="순서도: 가산 접합 28">
              <a:extLst>
                <a:ext uri="{FF2B5EF4-FFF2-40B4-BE49-F238E27FC236}">
                  <a16:creationId xmlns:a16="http://schemas.microsoft.com/office/drawing/2014/main" id="{202646C3-5EFD-3618-3AB5-A79EA5B8E42C}"/>
                </a:ext>
              </a:extLst>
            </p:cNvPr>
            <p:cNvSpPr/>
            <p:nvPr/>
          </p:nvSpPr>
          <p:spPr>
            <a:xfrm>
              <a:off x="8916722" y="4150857"/>
              <a:ext cx="1362918" cy="1447936"/>
            </a:xfrm>
            <a:prstGeom prst="flowChartSummingJunction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162E53E-686C-D3F3-B4AC-A41F5FC9E725}"/>
                </a:ext>
              </a:extLst>
            </p:cNvPr>
            <p:cNvSpPr txBox="1"/>
            <p:nvPr/>
          </p:nvSpPr>
          <p:spPr>
            <a:xfrm>
              <a:off x="6891726" y="5729072"/>
              <a:ext cx="30576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이교도를 처치하여 제단 파괴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EB622716-083A-527C-5A35-0C4BF39210DA}"/>
              </a:ext>
            </a:extLst>
          </p:cNvPr>
          <p:cNvGrpSpPr/>
          <p:nvPr/>
        </p:nvGrpSpPr>
        <p:grpSpPr>
          <a:xfrm>
            <a:off x="6410134" y="1262971"/>
            <a:ext cx="4020836" cy="1887378"/>
            <a:chOff x="6410134" y="1262971"/>
            <a:chExt cx="4020836" cy="1887378"/>
          </a:xfrm>
        </p:grpSpPr>
        <p:pic>
          <p:nvPicPr>
            <p:cNvPr id="31" name="그림 30" descr="클립아트, 그래픽, 일렉트릭 블루, 블루이(가) 표시된 사진&#10;&#10;자동 생성된 설명">
              <a:extLst>
                <a:ext uri="{FF2B5EF4-FFF2-40B4-BE49-F238E27FC236}">
                  <a16:creationId xmlns:a16="http://schemas.microsoft.com/office/drawing/2014/main" id="{2DDAF52B-61B5-0883-9F1D-C16090789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7494" y="1428791"/>
              <a:ext cx="1169074" cy="1116520"/>
            </a:xfrm>
            <a:prstGeom prst="rect">
              <a:avLst/>
            </a:prstGeom>
          </p:spPr>
        </p:pic>
        <p:sp>
          <p:nvSpPr>
            <p:cNvPr id="32" name="화살표: 오른쪽 31">
              <a:extLst>
                <a:ext uri="{FF2B5EF4-FFF2-40B4-BE49-F238E27FC236}">
                  <a16:creationId xmlns:a16="http://schemas.microsoft.com/office/drawing/2014/main" id="{7D267055-9B0F-6959-DAA9-BA2A21C1D6AA}"/>
                </a:ext>
              </a:extLst>
            </p:cNvPr>
            <p:cNvSpPr/>
            <p:nvPr/>
          </p:nvSpPr>
          <p:spPr>
            <a:xfrm>
              <a:off x="8181634" y="1943741"/>
              <a:ext cx="486400" cy="38481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pic>
          <p:nvPicPr>
            <p:cNvPr id="36" name="그림 35" descr="의류, 만화 영화, 제복이(가) 표시된 사진&#10;&#10;자동 생성된 설명">
              <a:extLst>
                <a:ext uri="{FF2B5EF4-FFF2-40B4-BE49-F238E27FC236}">
                  <a16:creationId xmlns:a16="http://schemas.microsoft.com/office/drawing/2014/main" id="{83F27096-DD95-4644-13EB-D7E8BFF28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19800" y="1284754"/>
              <a:ext cx="1362918" cy="1445651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0387099-6815-3CC3-9215-95F788906E21}"/>
                </a:ext>
              </a:extLst>
            </p:cNvPr>
            <p:cNvSpPr txBox="1"/>
            <p:nvPr/>
          </p:nvSpPr>
          <p:spPr>
            <a:xfrm>
              <a:off x="6410134" y="2781017"/>
              <a:ext cx="4020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>
                  <a:latin typeface="나눔고딕" panose="020D0604000000000000" pitchFamily="50" charset="-127"/>
                  <a:ea typeface="나눔고딕" panose="020D0604000000000000" pitchFamily="50" charset="-127"/>
                </a:rPr>
                <a:t>의식 진행도가 올라갈수록 경찰 </a:t>
              </a:r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디버프</a:t>
              </a:r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3" name="화살표: 오른쪽 52">
              <a:extLst>
                <a:ext uri="{FF2B5EF4-FFF2-40B4-BE49-F238E27FC236}">
                  <a16:creationId xmlns:a16="http://schemas.microsoft.com/office/drawing/2014/main" id="{685D744A-E741-627C-D93B-CB1BDBC655C4}"/>
                </a:ext>
              </a:extLst>
            </p:cNvPr>
            <p:cNvSpPr/>
            <p:nvPr/>
          </p:nvSpPr>
          <p:spPr>
            <a:xfrm rot="5400000">
              <a:off x="8968431" y="1336833"/>
              <a:ext cx="242513" cy="15208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4" name="화살표: 오른쪽 53">
              <a:extLst>
                <a:ext uri="{FF2B5EF4-FFF2-40B4-BE49-F238E27FC236}">
                  <a16:creationId xmlns:a16="http://schemas.microsoft.com/office/drawing/2014/main" id="{74542D30-3122-1C57-64E8-D51949B3F8DB}"/>
                </a:ext>
              </a:extLst>
            </p:cNvPr>
            <p:cNvSpPr/>
            <p:nvPr/>
          </p:nvSpPr>
          <p:spPr>
            <a:xfrm rot="5400000">
              <a:off x="9860943" y="1784922"/>
              <a:ext cx="242513" cy="15208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5" name="화살표: 오른쪽 54">
              <a:extLst>
                <a:ext uri="{FF2B5EF4-FFF2-40B4-BE49-F238E27FC236}">
                  <a16:creationId xmlns:a16="http://schemas.microsoft.com/office/drawing/2014/main" id="{68793B77-B051-DE02-13BB-F8456BA3DF2A}"/>
                </a:ext>
              </a:extLst>
            </p:cNvPr>
            <p:cNvSpPr/>
            <p:nvPr/>
          </p:nvSpPr>
          <p:spPr>
            <a:xfrm rot="16200000">
              <a:off x="6770470" y="1627294"/>
              <a:ext cx="242513" cy="152088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56" name="화살표: 오른쪽 55">
              <a:extLst>
                <a:ext uri="{FF2B5EF4-FFF2-40B4-BE49-F238E27FC236}">
                  <a16:creationId xmlns:a16="http://schemas.microsoft.com/office/drawing/2014/main" id="{33555845-32B9-60CA-5CE4-B6C4C08FBEE9}"/>
                </a:ext>
              </a:extLst>
            </p:cNvPr>
            <p:cNvSpPr/>
            <p:nvPr/>
          </p:nvSpPr>
          <p:spPr>
            <a:xfrm rot="16200000">
              <a:off x="7537143" y="1308184"/>
              <a:ext cx="242513" cy="152088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556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031F58-5A17-F17C-34D5-DF00C7DD2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06D1438B-C7D1-ED12-1F05-FA882379282B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65E8B20-3793-3AE7-38FC-A2EC1A7933A7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타 게임과 </a:t>
            </a:r>
            <a:r>
              <a:rPr lang="ko-KR" altLang="en-US" sz="2800" dirty="0" err="1">
                <a:latin typeface="Mapo애민" panose="02000500000000000000" pitchFamily="2" charset="-127"/>
                <a:ea typeface="Mapo애민" panose="02000500000000000000" pitchFamily="2" charset="-127"/>
              </a:rPr>
              <a:t>차별점</a:t>
            </a:r>
            <a:endParaRPr lang="ko-KR" altLang="en-US" sz="2800" dirty="0">
              <a:latin typeface="Mapo애민" panose="02000500000000000000" pitchFamily="2" charset="-127"/>
              <a:ea typeface="Mapo애민" panose="02000500000000000000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3819710-109E-2AD1-8099-08F89DF6E7EF}"/>
              </a:ext>
            </a:extLst>
          </p:cNvPr>
          <p:cNvGrpSpPr/>
          <p:nvPr/>
        </p:nvGrpSpPr>
        <p:grpSpPr>
          <a:xfrm>
            <a:off x="825226" y="2545258"/>
            <a:ext cx="5361212" cy="2717343"/>
            <a:chOff x="644524" y="2393950"/>
            <a:chExt cx="5361212" cy="2717343"/>
          </a:xfrm>
        </p:grpSpPr>
        <p:pic>
          <p:nvPicPr>
            <p:cNvPr id="4" name="그림 3" descr="텍스트, 액션 영화, PC 게임, 디지털 합성이(가) 표시된 사진&#10;&#10;자동 생성된 설명">
              <a:extLst>
                <a:ext uri="{FF2B5EF4-FFF2-40B4-BE49-F238E27FC236}">
                  <a16:creationId xmlns:a16="http://schemas.microsoft.com/office/drawing/2014/main" id="{32BB71CB-1516-8B98-4336-EB0B84CB6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524" y="2393950"/>
              <a:ext cx="5361212" cy="2501899"/>
            </a:xfrm>
            <a:prstGeom prst="rect">
              <a:avLst/>
            </a:prstGeom>
            <a:effectLst>
              <a:softEdge rad="38100"/>
            </a:effec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6A0E8C2-5E1A-BE9F-4AFA-6F043464752C}"/>
                </a:ext>
              </a:extLst>
            </p:cNvPr>
            <p:cNvSpPr txBox="1"/>
            <p:nvPr/>
          </p:nvSpPr>
          <p:spPr>
            <a:xfrm>
              <a:off x="5459636" y="4895849"/>
              <a:ext cx="5461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이미지</a:t>
              </a:r>
              <a:r>
                <a:rPr lang="en-US" altLang="ko-KR" sz="8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endParaRPr lang="ko-KR" altLang="en-US" sz="8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294F7B4F-A338-CDE3-3EDD-00A9165B4F98}"/>
              </a:ext>
            </a:extLst>
          </p:cNvPr>
          <p:cNvGrpSpPr/>
          <p:nvPr/>
        </p:nvGrpSpPr>
        <p:grpSpPr>
          <a:xfrm>
            <a:off x="825226" y="1539482"/>
            <a:ext cx="4879975" cy="501711"/>
            <a:chOff x="1022350" y="2520950"/>
            <a:chExt cx="3140692" cy="50171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A17B8BF4-F9F4-11E9-6305-AE79BAD49D74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6205391-32DD-AADB-5BEE-951BA577C7DB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유사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게임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Dead By Daylight</a:t>
              </a:r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A7E41F2-8BF6-B9BC-3E22-9BC05890AA67}"/>
              </a:ext>
            </a:extLst>
          </p:cNvPr>
          <p:cNvGrpSpPr/>
          <p:nvPr/>
        </p:nvGrpSpPr>
        <p:grpSpPr>
          <a:xfrm>
            <a:off x="6473825" y="2345025"/>
            <a:ext cx="5114925" cy="3190121"/>
            <a:chOff x="1022350" y="2520950"/>
            <a:chExt cx="3140692" cy="3190121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8A0B54EF-556D-9969-594B-26E0D1EB724C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319012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ED053D9-633E-E8FC-13BC-F6B656B52B25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차별점</a:t>
              </a: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b="1" dirty="0">
                  <a:solidFill>
                    <a:srgbClr val="0070C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생존자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이교도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가 </a:t>
              </a:r>
              <a:r>
                <a:rPr lang="ko-KR" altLang="en-US" b="1" dirty="0">
                  <a:solidFill>
                    <a:srgbClr val="FF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술래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경찰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에게 보다  적극적으로 대항 가능</a:t>
              </a: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게임이 진행 될수록 버프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/</a:t>
              </a:r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디버프와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시각 효과를 사용하여 긴장감 증가</a:t>
              </a: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제단의 파괴가 가능하여 보다 많은 승리 전략을 세우는 것이 가능</a:t>
              </a: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285750" indent="-285750">
                <a:buFontTx/>
                <a:buChar char="-"/>
              </a:pP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한 판당 더 빠른 템포로 낮은 진입 장벽</a:t>
              </a: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7ECDDDFB-6754-6877-89A5-E1B534F91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135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59092-8DA8-68C7-68CB-13CA7FB62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05DBF7B-A12A-369E-36FA-BB53874B69B9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E5C7C2E-7604-9590-A268-25B6AB5471C5}"/>
              </a:ext>
            </a:extLst>
          </p:cNvPr>
          <p:cNvSpPr txBox="1"/>
          <p:nvPr/>
        </p:nvSpPr>
        <p:spPr>
          <a:xfrm>
            <a:off x="307746" y="123778"/>
            <a:ext cx="36698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Mapo애민" panose="02000500000000000000" pitchFamily="2" charset="-127"/>
                <a:ea typeface="Mapo애민" panose="02000500000000000000" pitchFamily="2" charset="-127"/>
              </a:rPr>
              <a:t>기술적 요소 및 중점 연구 과제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59FEF53-BC56-3050-A490-04F3734FFCC1}"/>
              </a:ext>
            </a:extLst>
          </p:cNvPr>
          <p:cNvGrpSpPr/>
          <p:nvPr/>
        </p:nvGrpSpPr>
        <p:grpSpPr>
          <a:xfrm>
            <a:off x="1488864" y="3323227"/>
            <a:ext cx="962840" cy="501711"/>
            <a:chOff x="1085850" y="1924050"/>
            <a:chExt cx="2173287" cy="50171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73BB6E7-2F74-31E7-EC03-AAA37F220984}"/>
                </a:ext>
              </a:extLst>
            </p:cNvPr>
            <p:cNvSpPr txBox="1"/>
            <p:nvPr/>
          </p:nvSpPr>
          <p:spPr>
            <a:xfrm>
              <a:off x="1185862" y="1974850"/>
              <a:ext cx="20732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오지원</a:t>
              </a:r>
            </a:p>
          </p:txBody>
        </p: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EE98B48-83E4-6EF1-DA9F-73C3A58C47FB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0" y="19240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E3DBB89-3A4A-4199-13D6-9F75EBC1A54B}"/>
              </a:ext>
            </a:extLst>
          </p:cNvPr>
          <p:cNvGrpSpPr/>
          <p:nvPr/>
        </p:nvGrpSpPr>
        <p:grpSpPr>
          <a:xfrm>
            <a:off x="1488863" y="2117090"/>
            <a:ext cx="962841" cy="501711"/>
            <a:chOff x="1085850" y="1924050"/>
            <a:chExt cx="2173287" cy="5017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9291236-0664-7312-DC4F-0DDA62FC6AA3}"/>
                </a:ext>
              </a:extLst>
            </p:cNvPr>
            <p:cNvSpPr txBox="1"/>
            <p:nvPr/>
          </p:nvSpPr>
          <p:spPr>
            <a:xfrm>
              <a:off x="1185862" y="1974850"/>
              <a:ext cx="20732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강성민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CE6C1854-B232-F3E0-D547-620F6AFC0403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0" y="19240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7F47AB1-FC80-EFE8-571C-D82C6A2D08B3}"/>
              </a:ext>
            </a:extLst>
          </p:cNvPr>
          <p:cNvGrpSpPr/>
          <p:nvPr/>
        </p:nvGrpSpPr>
        <p:grpSpPr>
          <a:xfrm>
            <a:off x="1488863" y="4580164"/>
            <a:ext cx="962841" cy="501711"/>
            <a:chOff x="1085850" y="1924050"/>
            <a:chExt cx="2173287" cy="50171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A78963-CE4A-9158-B8CC-B3A652455A52}"/>
                </a:ext>
              </a:extLst>
            </p:cNvPr>
            <p:cNvSpPr txBox="1"/>
            <p:nvPr/>
          </p:nvSpPr>
          <p:spPr>
            <a:xfrm>
              <a:off x="1185862" y="1974850"/>
              <a:ext cx="20732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서정민</a:t>
              </a:r>
            </a:p>
          </p:txBody>
        </p: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CB4ABBEB-571B-A12A-5802-CEDE67B8FA77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0" y="19240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1350709-FB05-790E-24A1-DAE110B9D921}"/>
              </a:ext>
            </a:extLst>
          </p:cNvPr>
          <p:cNvCxnSpPr>
            <a:cxnSpLocks/>
          </p:cNvCxnSpPr>
          <p:nvPr/>
        </p:nvCxnSpPr>
        <p:spPr>
          <a:xfrm>
            <a:off x="2470754" y="2117090"/>
            <a:ext cx="0" cy="501711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CCB74E7-49A3-B19C-403E-CDCCDCF7CBB3}"/>
              </a:ext>
            </a:extLst>
          </p:cNvPr>
          <p:cNvCxnSpPr>
            <a:cxnSpLocks/>
          </p:cNvCxnSpPr>
          <p:nvPr/>
        </p:nvCxnSpPr>
        <p:spPr>
          <a:xfrm>
            <a:off x="2472386" y="3323227"/>
            <a:ext cx="0" cy="501711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8936E4C-B3F3-93AF-D958-C20C6E74DF57}"/>
              </a:ext>
            </a:extLst>
          </p:cNvPr>
          <p:cNvCxnSpPr>
            <a:cxnSpLocks/>
          </p:cNvCxnSpPr>
          <p:nvPr/>
        </p:nvCxnSpPr>
        <p:spPr>
          <a:xfrm>
            <a:off x="2480550" y="4580164"/>
            <a:ext cx="0" cy="501711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8C788A7-5FA5-4CC5-D51C-0B77640D95F8}"/>
              </a:ext>
            </a:extLst>
          </p:cNvPr>
          <p:cNvSpPr txBox="1"/>
          <p:nvPr/>
        </p:nvSpPr>
        <p:spPr>
          <a:xfrm>
            <a:off x="3065656" y="2044779"/>
            <a:ext cx="7478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3DS MAX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사용하여 그래픽 리소스 자체 제작 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후디니</a:t>
            </a:r>
            <a:r>
              <a:rPr lang="en-US" altLang="ko-KR" b="1"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b="1">
                <a:latin typeface="나눔고딕" panose="020D0604000000000000" pitchFamily="50" charset="-127"/>
                <a:ea typeface="나눔고딕" panose="020D0604000000000000" pitchFamily="50" charset="-127"/>
              </a:rPr>
              <a:t>나이아가라를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사용한 사실적인 이펙트 제작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8403186-9807-1B8F-47CE-EC2A68BCB5D2}"/>
              </a:ext>
            </a:extLst>
          </p:cNvPr>
          <p:cNvSpPr txBox="1"/>
          <p:nvPr/>
        </p:nvSpPr>
        <p:spPr>
          <a:xfrm>
            <a:off x="3013405" y="3158583"/>
            <a:ext cx="7478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Dynamic Chaos Destruction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구현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플레이어와의 상호작용에 따라 </a:t>
            </a: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구조물이 물리적으로 변형되며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구조물 간의 상호 의존성과 하중 분산을 동적으로</a:t>
            </a: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계산하여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기존보다 현실적인 상호 작용이 가능한 게임 월드 제작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AAF2DFF-9933-8FB8-1E0C-01BC5507C6A3}"/>
              </a:ext>
            </a:extLst>
          </p:cNvPr>
          <p:cNvSpPr txBox="1"/>
          <p:nvPr/>
        </p:nvSpPr>
        <p:spPr>
          <a:xfrm>
            <a:off x="3013405" y="4642050"/>
            <a:ext cx="7582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Winsock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과 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IOCP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이용한 멀티 쓰레드 서버 구현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EF633BCD-202A-AF05-D4DC-984884D28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4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D91D7A-B1DA-DDF7-7F77-1A63565AAE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A336B69D-4658-D5CC-7165-E9A99DC61FAD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3BA9915-F163-3D7F-C3BE-7563DD0352BD}"/>
              </a:ext>
            </a:extLst>
          </p:cNvPr>
          <p:cNvSpPr txBox="1"/>
          <p:nvPr/>
        </p:nvSpPr>
        <p:spPr>
          <a:xfrm>
            <a:off x="307746" y="123778"/>
            <a:ext cx="36698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Mapo애민" panose="02000500000000000000" pitchFamily="2" charset="-127"/>
                <a:ea typeface="Mapo애민" panose="02000500000000000000" pitchFamily="2" charset="-127"/>
              </a:rPr>
              <a:t>기술적 요소 및 중점 연구 과제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1D21262A-7B66-B22D-06E1-EBAADD361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b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14</a:t>
            </a:fld>
            <a:endParaRPr lang="ko-KR" altLang="en-US" b="1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A930036-4FF2-E976-4BE8-B78DEEA2FC5E}"/>
              </a:ext>
            </a:extLst>
          </p:cNvPr>
          <p:cNvCxnSpPr>
            <a:cxnSpLocks/>
          </p:cNvCxnSpPr>
          <p:nvPr/>
        </p:nvCxnSpPr>
        <p:spPr>
          <a:xfrm>
            <a:off x="2142692" y="1172783"/>
            <a:ext cx="0" cy="5183567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C2511A-F053-99AC-8DF4-5003E15860A4}"/>
              </a:ext>
            </a:extLst>
          </p:cNvPr>
          <p:cNvSpPr txBox="1"/>
          <p:nvPr/>
        </p:nvSpPr>
        <p:spPr>
          <a:xfrm>
            <a:off x="2434835" y="1247422"/>
            <a:ext cx="8918965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목표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구조물 간의 상호의존성과 하중 분산을 동적으로 계산하도록 함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현재 엔진의 수준</a:t>
            </a: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Chaos Physics: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사전 정의된 파괴 시뮬레이션으로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벽이 무너지고 파편이 생성되는 효과 구현 가능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742950" lvl="1" indent="-285750">
              <a:buFontTx/>
              <a:buChar char="-"/>
            </a:pP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Physics Constraint: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물체간 연결 관계 설정 가능</a:t>
            </a: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충돌 감지 및 힘 계산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플레이어의 행동과 충돌 지점을 감지하고 구조물에 가해지는 힘을 계산 가능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한계점</a:t>
            </a: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하중 분산 및 의존성 계산 미지원</a:t>
            </a: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실시간 변형 부족</a:t>
            </a: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잔해와 환경 상호작용 부족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		</a:t>
            </a:r>
          </a:p>
          <a:p>
            <a:pPr marL="285750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개발하려고 하는 수준</a:t>
            </a: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구조물 간 동적 관계 설정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구조물 간의 의존 관계를 정의하여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특정 구조가 손상되면 연결된 구조물에 영향을 미치도록 함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742950" lvl="1" indent="-285750">
              <a:buFontTx/>
              <a:buChar char="-"/>
            </a:pP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하중 분산 및 임계치 계산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물리적 변형 및 점진적 손상</a:t>
            </a: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200150" lvl="2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구조물마다 하중과 </a:t>
            </a:r>
            <a:r>
              <a:rPr lang="ko-KR" altLang="en-US" sz="15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지지력을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설정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특정 지지점이 파괴되면 남은 지지점에 하중을 분산하고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임계치를 초과하면 붕괴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742950" lvl="1" indent="-285750">
              <a:buFontTx/>
              <a:buChar char="-"/>
            </a:pP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실시간 물리 계산 최적화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많은 구조물이 동시에 손상되고 상호작용하더라도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성능을 유지하는 최적화 진행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742950" lvl="1" indent="-285750">
              <a:buFontTx/>
              <a:buChar char="-"/>
            </a:pPr>
            <a:endParaRPr lang="en-US" altLang="ko-KR" sz="15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잔해와 환경 상호작용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무너진 잔해가 바닥에 충격을 주거나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다른 구조물에 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차 손상을 유발</a:t>
            </a:r>
            <a:r>
              <a:rPr lang="en-US" altLang="ko-KR" sz="15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69FEFA-6190-5757-57FA-2DF4F80388CC}"/>
              </a:ext>
            </a:extLst>
          </p:cNvPr>
          <p:cNvSpPr txBox="1"/>
          <p:nvPr/>
        </p:nvSpPr>
        <p:spPr>
          <a:xfrm>
            <a:off x="769309" y="711989"/>
            <a:ext cx="4272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중점 연구 과제 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Dynamic Chaos Destruction</a:t>
            </a:r>
          </a:p>
          <a:p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87459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BE730-A8E5-CAA0-03DC-A317C1255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EA84B55-A9A5-BDC4-22D0-10CB57E139C4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6B1AD92-CA76-CF8B-6134-51BF24AD88C2}"/>
              </a:ext>
            </a:extLst>
          </p:cNvPr>
          <p:cNvSpPr txBox="1"/>
          <p:nvPr/>
        </p:nvSpPr>
        <p:spPr>
          <a:xfrm>
            <a:off x="307746" y="123778"/>
            <a:ext cx="36698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Mapo애민" panose="02000500000000000000" pitchFamily="2" charset="-127"/>
                <a:ea typeface="Mapo애민" panose="02000500000000000000" pitchFamily="2" charset="-127"/>
              </a:rPr>
              <a:t>기술적 요소 및 중점 연구 과제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5AD4B6DB-2CF3-C58B-FC8A-8ED8F4C46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DBBB94-39EB-FABE-BFC5-B8751D2E1809}"/>
              </a:ext>
            </a:extLst>
          </p:cNvPr>
          <p:cNvSpPr txBox="1"/>
          <p:nvPr/>
        </p:nvSpPr>
        <p:spPr>
          <a:xfrm>
            <a:off x="2359254" y="2367801"/>
            <a:ext cx="74734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기술적 요소</a:t>
            </a: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기본적으로 엔진의 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Chaos Physics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사용하여 행해지는 충돌 처리 이외의</a:t>
            </a: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추가적인 충돌 처리와 구조물 내부에서의 상태 업데이트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742950" lvl="1" indent="-285750">
              <a:buFontTx/>
              <a:buChar char="-"/>
            </a:pP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C++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사용하여 플레이어와의 상호작용 이외에도 구조물마다 하중과 </a:t>
            </a: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의존 관계를 실시간으로 계산하여 구조물이 점진적으로 변화하는 모습을 나타낸다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en-US" altLang="ko-KR" sz="1600" b="1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 연산은 구조물에 가해지는 힘이 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0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 될 때까지 계속된다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</a:p>
          <a:p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그리고 이러한 과정 속에 생기는 잔해들은 멀티플레이 환경에서도 모든 플레이어가 </a:t>
            </a:r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동일한 상태를 확인할 수 있도록 동기화가 필요하다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물리 연산과 동기화의 </a:t>
            </a:r>
            <a:b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 부하를 최소화하기 위해 멀티 쓰레드 작업으로 최적화가 필요하다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780C6E-002D-EE3F-BD78-918CE43D5535}"/>
              </a:ext>
            </a:extLst>
          </p:cNvPr>
          <p:cNvSpPr txBox="1"/>
          <p:nvPr/>
        </p:nvSpPr>
        <p:spPr>
          <a:xfrm>
            <a:off x="769309" y="711989"/>
            <a:ext cx="42408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중점 연구 과제 </a:t>
            </a:r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Dynamic Chaos Destruction</a:t>
            </a:r>
          </a:p>
          <a:p>
            <a:endParaRPr lang="en-US" altLang="ko-KR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BC7CC2A4-7950-85BF-B8D1-309F96CB7203}"/>
              </a:ext>
            </a:extLst>
          </p:cNvPr>
          <p:cNvCxnSpPr>
            <a:cxnSpLocks/>
          </p:cNvCxnSpPr>
          <p:nvPr/>
        </p:nvCxnSpPr>
        <p:spPr>
          <a:xfrm>
            <a:off x="2142692" y="2367801"/>
            <a:ext cx="0" cy="2590800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9570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9708E0-9646-26BB-C48A-D0D730460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C4D5DA8-7C0F-ECA3-4A78-4D10F2F9B26C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6DC6DF4-EF67-AE3E-98D6-0AD0D6A6B06D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역할 분담 및 일정</a:t>
            </a:r>
          </a:p>
        </p:txBody>
      </p:sp>
      <p:graphicFrame>
        <p:nvGraphicFramePr>
          <p:cNvPr id="4" name="Google Shape;223;p27">
            <a:extLst>
              <a:ext uri="{FF2B5EF4-FFF2-40B4-BE49-F238E27FC236}">
                <a16:creationId xmlns:a16="http://schemas.microsoft.com/office/drawing/2014/main" id="{C49FA2D8-3DA8-44E5-438C-F94014174D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6353266"/>
              </p:ext>
            </p:extLst>
          </p:nvPr>
        </p:nvGraphicFramePr>
        <p:xfrm>
          <a:off x="222069" y="956717"/>
          <a:ext cx="1157222" cy="12190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321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0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OnulBaram SemiBold" panose="02000700000000000000" pitchFamily="2" charset="-127"/>
                          <a:ea typeface="OnulBaram SemiBold" panose="02000700000000000000" pitchFamily="2" charset="-127"/>
                        </a:rPr>
                        <a:t>강성민</a:t>
                      </a:r>
                      <a:endParaRPr sz="800" b="1" dirty="0">
                        <a:latin typeface="OnulBaram SemiBold" panose="02000700000000000000" pitchFamily="2" charset="-127"/>
                        <a:ea typeface="OnulBaram SemiBold" panose="02000700000000000000" pitchFamily="2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OnulBaram SemiBold" panose="02000700000000000000" pitchFamily="2" charset="-127"/>
                          <a:ea typeface="OnulBaram SemiBold" panose="02000700000000000000" pitchFamily="2" charset="-127"/>
                        </a:rPr>
                        <a:t>서정민</a:t>
                      </a:r>
                      <a:endParaRPr sz="800" b="1" dirty="0">
                        <a:latin typeface="OnulBaram SemiBold" panose="02000700000000000000" pitchFamily="2" charset="-127"/>
                        <a:ea typeface="OnulBaram SemiBold" panose="02000700000000000000" pitchFamily="2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="1" dirty="0"/>
                    </a:p>
                  </a:txBody>
                  <a:tcPr marL="91425" marR="91425" marT="91425" marB="91425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OnulBaram SemiBold" panose="02000700000000000000" pitchFamily="2" charset="-127"/>
                          <a:ea typeface="OnulBaram SemiBold" panose="02000700000000000000" pitchFamily="2" charset="-127"/>
                        </a:rPr>
                        <a:t>오지원</a:t>
                      </a:r>
                      <a:endParaRPr sz="800" b="1" dirty="0">
                        <a:latin typeface="OnulBaram SemiBold" panose="02000700000000000000" pitchFamily="2" charset="-127"/>
                        <a:ea typeface="OnulBaram SemiBold" panose="02000700000000000000" pitchFamily="2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latin typeface="OnulBaram SemiBold" panose="02000700000000000000" pitchFamily="2" charset="-127"/>
                          <a:ea typeface="OnulBaram SemiBold" panose="02000700000000000000" pitchFamily="2" charset="-127"/>
                        </a:rPr>
                        <a:t>팀 전체</a:t>
                      </a:r>
                      <a:endParaRPr sz="800" b="1" dirty="0">
                        <a:latin typeface="OnulBaram SemiBold" panose="02000700000000000000" pitchFamily="2" charset="-127"/>
                        <a:ea typeface="OnulBaram SemiBold" panose="02000700000000000000" pitchFamily="2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/>
                    </a:p>
                  </a:txBody>
                  <a:tcPr marL="91425" marR="91425" marT="91425" marB="91425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281195"/>
                  </a:ext>
                </a:extLst>
              </a:tr>
            </a:tbl>
          </a:graphicData>
        </a:graphic>
      </p:graphicFrame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6735AA-AB4D-987F-FF29-CF475CD95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2750" y="6394450"/>
            <a:ext cx="2743200" cy="365125"/>
          </a:xfrm>
        </p:spPr>
        <p:txBody>
          <a:bodyPr/>
          <a:lstStyle/>
          <a:p>
            <a:fld id="{38486E27-B327-4E0C-AC4C-CAC660BA7CD3}" type="slidenum">
              <a:rPr lang="ko-KR" altLang="en-US" smtClean="0"/>
              <a:t>16</a:t>
            </a:fld>
            <a:endParaRPr lang="ko-KR" altLang="en-US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30519DC-EF94-6918-33A9-74E0FFB21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659516"/>
              </p:ext>
            </p:extLst>
          </p:nvPr>
        </p:nvGraphicFramePr>
        <p:xfrm>
          <a:off x="1512026" y="2171049"/>
          <a:ext cx="10095953" cy="23941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727">
                  <a:extLst>
                    <a:ext uri="{9D8B030D-6E8A-4147-A177-3AD203B41FA5}">
                      <a16:colId xmlns:a16="http://schemas.microsoft.com/office/drawing/2014/main" val="1332156878"/>
                    </a:ext>
                  </a:extLst>
                </a:gridCol>
                <a:gridCol w="1095935">
                  <a:extLst>
                    <a:ext uri="{9D8B030D-6E8A-4147-A177-3AD203B41FA5}">
                      <a16:colId xmlns:a16="http://schemas.microsoft.com/office/drawing/2014/main" val="801893419"/>
                    </a:ext>
                  </a:extLst>
                </a:gridCol>
                <a:gridCol w="1203512">
                  <a:extLst>
                    <a:ext uri="{9D8B030D-6E8A-4147-A177-3AD203B41FA5}">
                      <a16:colId xmlns:a16="http://schemas.microsoft.com/office/drawing/2014/main" val="4270058755"/>
                    </a:ext>
                  </a:extLst>
                </a:gridCol>
                <a:gridCol w="1136276">
                  <a:extLst>
                    <a:ext uri="{9D8B030D-6E8A-4147-A177-3AD203B41FA5}">
                      <a16:colId xmlns:a16="http://schemas.microsoft.com/office/drawing/2014/main" val="3134096543"/>
                    </a:ext>
                  </a:extLst>
                </a:gridCol>
                <a:gridCol w="1195987">
                  <a:extLst>
                    <a:ext uri="{9D8B030D-6E8A-4147-A177-3AD203B41FA5}">
                      <a16:colId xmlns:a16="http://schemas.microsoft.com/office/drawing/2014/main" val="1006503959"/>
                    </a:ext>
                  </a:extLst>
                </a:gridCol>
                <a:gridCol w="1061629">
                  <a:extLst>
                    <a:ext uri="{9D8B030D-6E8A-4147-A177-3AD203B41FA5}">
                      <a16:colId xmlns:a16="http://schemas.microsoft.com/office/drawing/2014/main" val="1006598376"/>
                    </a:ext>
                  </a:extLst>
                </a:gridCol>
                <a:gridCol w="1061629">
                  <a:extLst>
                    <a:ext uri="{9D8B030D-6E8A-4147-A177-3AD203B41FA5}">
                      <a16:colId xmlns:a16="http://schemas.microsoft.com/office/drawing/2014/main" val="2244011427"/>
                    </a:ext>
                  </a:extLst>
                </a:gridCol>
                <a:gridCol w="1061629">
                  <a:extLst>
                    <a:ext uri="{9D8B030D-6E8A-4147-A177-3AD203B41FA5}">
                      <a16:colId xmlns:a16="http://schemas.microsoft.com/office/drawing/2014/main" val="719516661"/>
                    </a:ext>
                  </a:extLst>
                </a:gridCol>
                <a:gridCol w="1061629">
                  <a:extLst>
                    <a:ext uri="{9D8B030D-6E8A-4147-A177-3AD203B41FA5}">
                      <a16:colId xmlns:a16="http://schemas.microsoft.com/office/drawing/2014/main" val="3728681370"/>
                    </a:ext>
                  </a:extLst>
                </a:gridCol>
              </a:tblGrid>
              <a:tr h="4274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항목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9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월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3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9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월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4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10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월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10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월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10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월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3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10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월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4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11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월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11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월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8933274"/>
                  </a:ext>
                </a:extLst>
              </a:tr>
              <a:tr h="5850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DB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기능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업데이트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DB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 암호화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인게임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 통신 개편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서버 동기화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스레드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 세분화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서버 동기화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중점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연구과제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중점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연구과제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6773101"/>
                  </a:ext>
                </a:extLst>
              </a:tr>
              <a:tr h="6864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이펙트 적용 및 신도 스킬 추가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신도 스킬 추가 및 상호작용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애니메이션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모션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워핑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의식 세분화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스킬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나이아가라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적용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UI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및 게임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모드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사이클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작업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사운드 작업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빛 패키징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버그 수정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중점 연구 과제 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0247117"/>
                  </a:ext>
                </a:extLst>
              </a:tr>
              <a:tr h="6309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그래픽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오브젝트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모델링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오브젝트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모델링 및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캐릭터 모델링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애니메이션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추가 제작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레벨 디자인 및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 panose="02000500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추가로 필요한 모델링 제작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 panose="02000500000000000000" pitchFamily="2" charset="-127"/>
                        </a:rPr>
                        <a:t>레벨 디자인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중점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연구 과제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중점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연구 과제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중점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연구 과제 </a:t>
                      </a:r>
                      <a:endParaRPr lang="en-US" altLang="ko-KR" sz="1200" dirty="0">
                        <a:solidFill>
                          <a:schemeClr val="tx1"/>
                        </a:solidFill>
                        <a:latin typeface="Mapo애민" panose="02000500000000000000" pitchFamily="2" charset="-127"/>
                        <a:ea typeface="Mapo애민"/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Mapo애민" panose="02000500000000000000" pitchFamily="2" charset="-127"/>
                          <a:ea typeface="Mapo애민"/>
                        </a:rPr>
                        <a:t>진행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0162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3856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7ACB8-56FD-D592-EAC6-1DE231217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F3AF613-68F6-15D0-6EE8-893D70D940AC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0C719D2-0763-86D9-7589-147C8DDD4EFD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Q&amp;A</a:t>
            </a:r>
            <a:endParaRPr lang="ko-KR" altLang="en-US" sz="2800" dirty="0">
              <a:latin typeface="Mapo애민" panose="02000500000000000000" pitchFamily="2" charset="-127"/>
              <a:ea typeface="Mapo애민" panose="020005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DE6D95B-DE41-7DEA-D1E0-3D24473FE732}"/>
              </a:ext>
            </a:extLst>
          </p:cNvPr>
          <p:cNvSpPr txBox="1"/>
          <p:nvPr/>
        </p:nvSpPr>
        <p:spPr>
          <a:xfrm>
            <a:off x="3609907" y="2828835"/>
            <a:ext cx="49721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감사합니다</a:t>
            </a:r>
            <a:endParaRPr lang="en-US" altLang="ko-KR" sz="7200" dirty="0">
              <a:latin typeface="OnulBaram UltraLight" panose="02000200000000000000" pitchFamily="2" charset="-127"/>
              <a:ea typeface="OnulBaram UltraLight" panose="020002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6779B2-E6CE-D192-7295-8E18BA88F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73675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8A62DA-29A1-6493-DEFB-10FCFE7B3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09BC15E-D5AB-A524-8D35-E4D847B8BC04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412E96D-33CD-4A7D-6B02-B56E0A36F2C8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출처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23043B-98D6-D470-3D81-F27DE6DB9DD0}"/>
              </a:ext>
            </a:extLst>
          </p:cNvPr>
          <p:cNvSpPr txBox="1"/>
          <p:nvPr/>
        </p:nvSpPr>
        <p:spPr>
          <a:xfrm>
            <a:off x="1377043" y="2195467"/>
            <a:ext cx="8928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OnulBaram UltraLight" panose="02000200000000000000" pitchFamily="2" charset="-127"/>
                <a:ea typeface="OnulBaram UltraLight" panose="02000200000000000000" pitchFamily="2" charset="-127"/>
                <a:hlinkClick r:id="rId2"/>
              </a:rPr>
              <a:t>https://m.inven.co.kr/webzine/wznews.php?idx=189412&amp;site=wotblitz</a:t>
            </a:r>
            <a:endParaRPr lang="en-US" altLang="ko-KR" dirty="0">
              <a:latin typeface="OnulBaram UltraLight" panose="02000200000000000000" pitchFamily="2" charset="-127"/>
              <a:ea typeface="OnulBaram UltraLight" panose="02000200000000000000" pitchFamily="2" charset="-127"/>
            </a:endParaRPr>
          </a:p>
          <a:p>
            <a:r>
              <a:rPr lang="ko-KR" altLang="en-US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이미지 </a:t>
            </a:r>
            <a:r>
              <a:rPr lang="en-US" altLang="ko-KR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1, ‘1000</a:t>
            </a:r>
            <a:r>
              <a:rPr lang="ko-KR" altLang="en-US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시간을 해도 </a:t>
            </a:r>
            <a:r>
              <a:rPr lang="ko-KR" altLang="en-US" dirty="0" err="1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무서운게</a:t>
            </a:r>
            <a:r>
              <a:rPr lang="ko-KR" altLang="en-US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 매력이죠</a:t>
            </a:r>
            <a:r>
              <a:rPr lang="en-US" altLang="ko-KR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.’ ‘</a:t>
            </a:r>
            <a:r>
              <a:rPr lang="ko-KR" altLang="en-US" dirty="0" err="1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데드</a:t>
            </a:r>
            <a:r>
              <a:rPr lang="ko-KR" altLang="en-US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 바이 </a:t>
            </a:r>
            <a:r>
              <a:rPr lang="ko-KR" altLang="en-US" dirty="0" err="1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데이라이트</a:t>
            </a:r>
            <a:r>
              <a:rPr lang="ko-KR" altLang="en-US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 </a:t>
            </a:r>
            <a:r>
              <a:rPr lang="ko-KR" altLang="en-US" dirty="0" err="1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메튜</a:t>
            </a:r>
            <a:r>
              <a:rPr lang="ko-KR" altLang="en-US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 </a:t>
            </a:r>
            <a:r>
              <a:rPr lang="ko-KR" altLang="en-US" dirty="0" err="1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코테</a:t>
            </a:r>
            <a:r>
              <a:rPr lang="en-US" altLang="ko-KR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,</a:t>
            </a:r>
            <a:r>
              <a:rPr lang="ko-KR" altLang="en-US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 인터뷰</a:t>
            </a:r>
            <a:r>
              <a:rPr lang="en-US" altLang="ko-KR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, </a:t>
            </a:r>
            <a:r>
              <a:rPr lang="ko-KR" altLang="en-US" dirty="0" err="1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허재민</a:t>
            </a:r>
            <a:r>
              <a:rPr lang="ko-KR" altLang="en-US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 기자</a:t>
            </a:r>
            <a:r>
              <a:rPr lang="en-US" altLang="ko-KR" dirty="0">
                <a:latin typeface="OnulBaram UltraLight" panose="02000200000000000000" pitchFamily="2" charset="-127"/>
                <a:ea typeface="OnulBaram UltraLight" panose="02000200000000000000" pitchFamily="2" charset="-127"/>
              </a:rPr>
              <a:t>, 2017.11.19</a:t>
            </a:r>
            <a:endParaRPr lang="ko-KR" altLang="en-US" dirty="0">
              <a:latin typeface="OnulBaram UltraLight" panose="02000200000000000000" pitchFamily="2" charset="-127"/>
              <a:ea typeface="OnulBaram UltraLight" panose="02000200000000000000" pitchFamily="2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2E7B85-0B19-C639-02EF-FA0F6DC6D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360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2DB08D-1541-B0C4-1A8A-B0330AD5D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7116C4A-5B13-6940-C524-69F96E346A7F}"/>
              </a:ext>
            </a:extLst>
          </p:cNvPr>
          <p:cNvSpPr txBox="1"/>
          <p:nvPr/>
        </p:nvSpPr>
        <p:spPr>
          <a:xfrm>
            <a:off x="1085850" y="98034"/>
            <a:ext cx="882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FE52F1-030A-9535-163E-D7AE9C1F621A}"/>
              </a:ext>
            </a:extLst>
          </p:cNvPr>
          <p:cNvSpPr txBox="1"/>
          <p:nvPr/>
        </p:nvSpPr>
        <p:spPr>
          <a:xfrm>
            <a:off x="2227262" y="2060545"/>
            <a:ext cx="2073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개인별 준비 현황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9CA9C24-2643-3C09-6A57-DE5C8F471AF4}"/>
              </a:ext>
            </a:extLst>
          </p:cNvPr>
          <p:cNvCxnSpPr>
            <a:cxnSpLocks/>
          </p:cNvCxnSpPr>
          <p:nvPr/>
        </p:nvCxnSpPr>
        <p:spPr>
          <a:xfrm>
            <a:off x="2127250" y="2009745"/>
            <a:ext cx="0" cy="501711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F3C1BC8-45C8-21BE-405D-40F109F420DB}"/>
              </a:ext>
            </a:extLst>
          </p:cNvPr>
          <p:cNvGrpSpPr/>
          <p:nvPr/>
        </p:nvGrpSpPr>
        <p:grpSpPr>
          <a:xfrm>
            <a:off x="2127250" y="2930495"/>
            <a:ext cx="2173287" cy="501711"/>
            <a:chOff x="1022350" y="2520950"/>
            <a:chExt cx="2173287" cy="501711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09A4C8F4-E433-6475-4AB4-19ECE35C5262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AA35A6-AEDE-5BD0-1C94-00BDC667A46E}"/>
                </a:ext>
              </a:extLst>
            </p:cNvPr>
            <p:cNvSpPr txBox="1"/>
            <p:nvPr/>
          </p:nvSpPr>
          <p:spPr>
            <a:xfrm>
              <a:off x="1122363" y="2571750"/>
              <a:ext cx="2073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개발 환경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A1EB863D-5B28-5E9E-5943-8B8A260E42E3}"/>
              </a:ext>
            </a:extLst>
          </p:cNvPr>
          <p:cNvGrpSpPr/>
          <p:nvPr/>
        </p:nvGrpSpPr>
        <p:grpSpPr>
          <a:xfrm>
            <a:off x="2127250" y="3851245"/>
            <a:ext cx="2173287" cy="501711"/>
            <a:chOff x="1022350" y="2520950"/>
            <a:chExt cx="2173287" cy="501711"/>
          </a:xfrm>
        </p:grpSpPr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246FFC-2F1D-54D3-415D-17408E07100F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347554F-77A5-CAE7-C631-E913E7627491}"/>
                </a:ext>
              </a:extLst>
            </p:cNvPr>
            <p:cNvSpPr txBox="1"/>
            <p:nvPr/>
          </p:nvSpPr>
          <p:spPr>
            <a:xfrm>
              <a:off x="1122363" y="2571750"/>
              <a:ext cx="20732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연구 목적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2979108-48CB-4F3B-4F2C-F7DACE371F2D}"/>
              </a:ext>
            </a:extLst>
          </p:cNvPr>
          <p:cNvGrpSpPr/>
          <p:nvPr/>
        </p:nvGrpSpPr>
        <p:grpSpPr>
          <a:xfrm>
            <a:off x="2127250" y="4873596"/>
            <a:ext cx="2362199" cy="501711"/>
            <a:chOff x="1022350" y="2520950"/>
            <a:chExt cx="2362199" cy="501711"/>
          </a:xfrm>
        </p:grpSpPr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0B0B3487-BA4A-CAA4-FFF5-F1B1ECAFC650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BD77F0C-AF08-8DCF-787F-90C9126C3638}"/>
                </a:ext>
              </a:extLst>
            </p:cNvPr>
            <p:cNvSpPr txBox="1"/>
            <p:nvPr/>
          </p:nvSpPr>
          <p:spPr>
            <a:xfrm>
              <a:off x="1122362" y="2571750"/>
              <a:ext cx="22621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>
                  <a:latin typeface="나눔고딕" panose="020D0604000000000000" pitchFamily="50" charset="-127"/>
                  <a:ea typeface="나눔고딕" panose="020D0604000000000000" pitchFamily="50" charset="-127"/>
                </a:rPr>
                <a:t>게임 소개 및 방법</a:t>
              </a:r>
              <a:endPara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7C31127-4C63-FF61-BEEC-7B00C2340DE8}"/>
              </a:ext>
            </a:extLst>
          </p:cNvPr>
          <p:cNvGrpSpPr/>
          <p:nvPr/>
        </p:nvGrpSpPr>
        <p:grpSpPr>
          <a:xfrm>
            <a:off x="7429500" y="2927289"/>
            <a:ext cx="2362199" cy="501711"/>
            <a:chOff x="1022350" y="2520950"/>
            <a:chExt cx="2362199" cy="501711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6E3035AB-CBC4-B033-7C95-13049F2738DA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7888E5C-2D91-6E5B-841C-B85FD7683405}"/>
                </a:ext>
              </a:extLst>
            </p:cNvPr>
            <p:cNvSpPr txBox="1"/>
            <p:nvPr/>
          </p:nvSpPr>
          <p:spPr>
            <a:xfrm>
              <a:off x="1122362" y="2571750"/>
              <a:ext cx="22621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중점 연구 분야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E9DAB51-C1AB-B1C7-40B4-893B2961B567}"/>
              </a:ext>
            </a:extLst>
          </p:cNvPr>
          <p:cNvGrpSpPr/>
          <p:nvPr/>
        </p:nvGrpSpPr>
        <p:grpSpPr>
          <a:xfrm>
            <a:off x="7429500" y="2009744"/>
            <a:ext cx="2362199" cy="501711"/>
            <a:chOff x="1022350" y="2520950"/>
            <a:chExt cx="2362199" cy="501711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6275576B-91B1-466A-2B7D-1F4DDD8CB315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1A6A7BD-BADC-2D4D-1E7A-75FEE1970798}"/>
                </a:ext>
              </a:extLst>
            </p:cNvPr>
            <p:cNvSpPr txBox="1"/>
            <p:nvPr/>
          </p:nvSpPr>
          <p:spPr>
            <a:xfrm>
              <a:off x="1122362" y="2571750"/>
              <a:ext cx="22621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타 게임과 </a:t>
              </a:r>
              <a:r>
                <a:rPr lang="ko-KR" altLang="en-US" sz="2000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차별점</a:t>
              </a:r>
              <a:endPara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004C3EC-AB65-7F49-847D-B3DD9E42708E}"/>
              </a:ext>
            </a:extLst>
          </p:cNvPr>
          <p:cNvGrpSpPr/>
          <p:nvPr/>
        </p:nvGrpSpPr>
        <p:grpSpPr>
          <a:xfrm>
            <a:off x="7429500" y="3851245"/>
            <a:ext cx="2362199" cy="501711"/>
            <a:chOff x="1022350" y="2520950"/>
            <a:chExt cx="2362199" cy="501711"/>
          </a:xfrm>
        </p:grpSpPr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57123AC-050A-0A4B-E065-A833F2C10B04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8554C71-F2FB-ECC0-E53B-897C8514A9FE}"/>
                </a:ext>
              </a:extLst>
            </p:cNvPr>
            <p:cNvSpPr txBox="1"/>
            <p:nvPr/>
          </p:nvSpPr>
          <p:spPr>
            <a:xfrm>
              <a:off x="1122362" y="2571750"/>
              <a:ext cx="22621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역할 분담 및 일정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6293739-689D-7208-7FF8-B63F1BBBB880}"/>
              </a:ext>
            </a:extLst>
          </p:cNvPr>
          <p:cNvGrpSpPr/>
          <p:nvPr/>
        </p:nvGrpSpPr>
        <p:grpSpPr>
          <a:xfrm>
            <a:off x="7429500" y="4873596"/>
            <a:ext cx="2362199" cy="501711"/>
            <a:chOff x="1022350" y="2520950"/>
            <a:chExt cx="2362199" cy="501711"/>
          </a:xfrm>
        </p:grpSpPr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F06E3222-AB2E-E2BD-717E-490BA42B0BB3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77D416D-3269-A006-275A-264719E6B0F7}"/>
                </a:ext>
              </a:extLst>
            </p:cNvPr>
            <p:cNvSpPr txBox="1"/>
            <p:nvPr/>
          </p:nvSpPr>
          <p:spPr>
            <a:xfrm>
              <a:off x="1122362" y="2571750"/>
              <a:ext cx="22621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Q&amp;A</a:t>
              </a:r>
              <a:endPara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049525E6-7888-EC95-DB68-7D87E71A1BD1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C18D317-A5B2-AA65-C003-4A93FE1E6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465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5A0F8-CDB9-F89A-320D-5DD4D50A2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81EF449-1B7D-5C81-8222-E1233DEAA929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C27613B-3C92-A233-A679-A292BAFA1322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latin typeface="Mapo애민" panose="02000500000000000000" pitchFamily="2" charset="-127"/>
                <a:ea typeface="Mapo애민" panose="02000500000000000000" pitchFamily="2" charset="-127"/>
              </a:rPr>
              <a:t>개인별 준비 현황</a:t>
            </a:r>
            <a:endParaRPr lang="ko-KR" altLang="en-US" sz="2800" dirty="0">
              <a:latin typeface="Mapo애민" panose="02000500000000000000" pitchFamily="2" charset="-127"/>
              <a:ea typeface="Mapo애민" panose="02000500000000000000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A3A98D1-5554-CD65-B037-541DAA7A96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5155952"/>
              </p:ext>
            </p:extLst>
          </p:nvPr>
        </p:nvGraphicFramePr>
        <p:xfrm>
          <a:off x="2032000" y="2101668"/>
          <a:ext cx="8127999" cy="27816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7851">
                  <a:extLst>
                    <a:ext uri="{9D8B030D-6E8A-4147-A177-3AD203B41FA5}">
                      <a16:colId xmlns:a16="http://schemas.microsoft.com/office/drawing/2014/main" val="450143022"/>
                    </a:ext>
                  </a:extLst>
                </a:gridCol>
                <a:gridCol w="2155372">
                  <a:extLst>
                    <a:ext uri="{9D8B030D-6E8A-4147-A177-3AD203B41FA5}">
                      <a16:colId xmlns:a16="http://schemas.microsoft.com/office/drawing/2014/main" val="1492548743"/>
                    </a:ext>
                  </a:extLst>
                </a:gridCol>
                <a:gridCol w="4294776">
                  <a:extLst>
                    <a:ext uri="{9D8B030D-6E8A-4147-A177-3AD203B41FA5}">
                      <a16:colId xmlns:a16="http://schemas.microsoft.com/office/drawing/2014/main" val="3425106363"/>
                    </a:ext>
                  </a:extLst>
                </a:gridCol>
              </a:tblGrid>
              <a:tr h="3083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역할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수강과목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2877507"/>
                  </a:ext>
                </a:extLst>
              </a:tr>
              <a:tr h="750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강성민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그래픽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 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게임 기획 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1,2 ,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기획 포트폴리오 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3D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모델링 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2 , 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데이터베이스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</a:t>
                      </a:r>
                      <a:endParaRPr lang="ko-KR" altLang="en-US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483083"/>
                  </a:ext>
                </a:extLst>
              </a:tr>
              <a:tr h="750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오지원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 C, C++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프로그래밍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게임수학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게임엔진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1, </a:t>
                      </a:r>
                      <a:r>
                        <a:rPr lang="ko-KR" altLang="en-US" b="1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셰이더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프로그래밍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b="1" dirty="0" err="1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게임인터페이스</a:t>
                      </a:r>
                      <a:endParaRPr lang="ko-KR" altLang="en-US" b="1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5237838"/>
                  </a:ext>
                </a:extLst>
              </a:tr>
              <a:tr h="750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서정민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- C, C++ 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프로그래밍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컴퓨터 그래픽스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게임수학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인공지능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 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네트워크 게임 프로그래밍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,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게임엔진</a:t>
                      </a:r>
                      <a:r>
                        <a:rPr lang="en-US" altLang="ko-KR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1, </a:t>
                      </a:r>
                      <a:r>
                        <a:rPr lang="ko-KR" altLang="en-US" b="1" dirty="0"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데이터베이스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700326"/>
                  </a:ext>
                </a:extLst>
              </a:tr>
            </a:tbl>
          </a:graphicData>
        </a:graphic>
      </p:graphicFrame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FC85CB4-8703-1C5B-82E5-B1ADE161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565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088A5-79C0-0CF0-15D7-DB16705BC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E232994-978E-BBB8-9B15-9418EE490A41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B197DFF-7740-110F-B5C2-7D4C7711A8AB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개발 환경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37C7100-0C5F-0C98-6E5A-B1A9B47C3C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513206"/>
              </p:ext>
            </p:extLst>
          </p:nvPr>
        </p:nvGraphicFramePr>
        <p:xfrm>
          <a:off x="2032000" y="2109348"/>
          <a:ext cx="8128000" cy="30346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9992566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60874177"/>
                    </a:ext>
                  </a:extLst>
                </a:gridCol>
              </a:tblGrid>
              <a:tr h="101769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452166"/>
                  </a:ext>
                </a:extLst>
              </a:tr>
              <a:tr h="101769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accent5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165229"/>
                  </a:ext>
                </a:extLst>
              </a:tr>
              <a:tr h="999309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55862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7E1E3E8D-7D77-1EC2-1F34-9AA597A9B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3324" y1="27007" x2="63324" y2="28175"/>
                        <a14:foregroundMark x1="30907" y1="32701" x2="30769" y2="39124"/>
                        <a14:foregroundMark x1="34890" y1="67445" x2="34890" y2="684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72979" y="2239892"/>
            <a:ext cx="820069" cy="771631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06322E00-CC9F-FF1A-B484-1A6429986E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4986" y1="33824" x2="44986" y2="33824"/>
                        <a14:foregroundMark x1="50678" y1="36029" x2="50678" y2="36029"/>
                        <a14:foregroundMark x1="50949" y1="52941" x2="50949" y2="52941"/>
                        <a14:foregroundMark x1="55285" y1="47794" x2="55285" y2="47794"/>
                        <a14:foregroundMark x1="65854" y1="48529" x2="65854" y2="48529"/>
                        <a14:foregroundMark x1="72087" y1="54412" x2="72087" y2="54412"/>
                        <a14:foregroundMark x1="82385" y1="47794" x2="82385" y2="477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52839" y="2292680"/>
            <a:ext cx="1807161" cy="666054"/>
          </a:xfrm>
          <a:prstGeom prst="rect">
            <a:avLst/>
          </a:prstGeom>
        </p:spPr>
      </p:pic>
      <p:pic>
        <p:nvPicPr>
          <p:cNvPr id="35" name="그림 34" descr="블랙, 어둠이(가) 표시된 사진&#10;&#10;자동 생성된 설명">
            <a:extLst>
              <a:ext uri="{FF2B5EF4-FFF2-40B4-BE49-F238E27FC236}">
                <a16:creationId xmlns:a16="http://schemas.microsoft.com/office/drawing/2014/main" id="{CE5DDBE7-66F7-17D7-CA8C-BC39854429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222" y="3283569"/>
            <a:ext cx="663582" cy="723304"/>
          </a:xfrm>
          <a:prstGeom prst="rect">
            <a:avLst/>
          </a:prstGeom>
        </p:spPr>
      </p:pic>
      <p:pic>
        <p:nvPicPr>
          <p:cNvPr id="2" name="Picture 2" descr="microsoft visual studio2019 icon에 대한 이미지 검색결과">
            <a:extLst>
              <a:ext uri="{FF2B5EF4-FFF2-40B4-BE49-F238E27FC236}">
                <a16:creationId xmlns:a16="http://schemas.microsoft.com/office/drawing/2014/main" id="{7CD38C0C-642D-ED38-FD60-497CA988D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2080" y="3283569"/>
            <a:ext cx="723304" cy="723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EF00A3-0E17-D69D-371F-28A4909A7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33A421-7F92-7E87-60BF-2D0CFF9F8524}"/>
              </a:ext>
            </a:extLst>
          </p:cNvPr>
          <p:cNvSpPr txBox="1"/>
          <p:nvPr/>
        </p:nvSpPr>
        <p:spPr>
          <a:xfrm>
            <a:off x="3525520" y="3460555"/>
            <a:ext cx="2062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Unreal Engine 5.4</a:t>
            </a:r>
            <a:endParaRPr lang="ko-KR" altLang="en-US" sz="1600" b="1" dirty="0">
              <a:latin typeface="나눔고딕" panose="020D0604000000000000" pitchFamily="50" charset="-127"/>
              <a:ea typeface="나눔고딕" panose="020D0604000000000000" pitchFamily="50" charset="-127"/>
              <a:cs typeface="Onul Article Buri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0EAB19-FE68-39C2-F375-EEB0CBE3BD2C}"/>
              </a:ext>
            </a:extLst>
          </p:cNvPr>
          <p:cNvSpPr txBox="1"/>
          <p:nvPr/>
        </p:nvSpPr>
        <p:spPr>
          <a:xfrm>
            <a:off x="6789422" y="3460555"/>
            <a:ext cx="21526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Visual Studio 2022</a:t>
            </a:r>
            <a:endParaRPr lang="ko-KR" altLang="en-US" sz="1600" b="1" dirty="0">
              <a:latin typeface="나눔고딕" panose="020D0604000000000000" pitchFamily="50" charset="-127"/>
              <a:ea typeface="나눔고딕" panose="020D0604000000000000" pitchFamily="50" charset="-127"/>
              <a:cs typeface="Onul Article Buri" pitchFamily="2" charset="-127"/>
            </a:endParaRPr>
          </a:p>
        </p:txBody>
      </p:sp>
      <p:pic>
        <p:nvPicPr>
          <p:cNvPr id="11" name="그림 10" descr="텍스트, 그래픽, 스크린샷, 디자인이(가) 표시된 사진&#10;&#10;자동 생성된 설명">
            <a:extLst>
              <a:ext uri="{FF2B5EF4-FFF2-40B4-BE49-F238E27FC236}">
                <a16:creationId xmlns:a16="http://schemas.microsoft.com/office/drawing/2014/main" id="{E04284A9-75AD-FA7D-7E66-681C6127C6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979" y="4278919"/>
            <a:ext cx="712791" cy="7127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E7B4896-A3F2-AA5F-8387-B78E1F18B98F}"/>
              </a:ext>
            </a:extLst>
          </p:cNvPr>
          <p:cNvSpPr txBox="1"/>
          <p:nvPr/>
        </p:nvSpPr>
        <p:spPr>
          <a:xfrm>
            <a:off x="3582670" y="4450648"/>
            <a:ext cx="1765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3DS MAX 2025</a:t>
            </a:r>
            <a:endParaRPr lang="ko-KR" altLang="en-US" sz="1600" b="1" dirty="0">
              <a:latin typeface="나눔고딕" panose="020D0604000000000000" pitchFamily="50" charset="-127"/>
              <a:ea typeface="나눔고딕" panose="020D0604000000000000" pitchFamily="50" charset="-127"/>
              <a:cs typeface="Onul Article Buri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21FB4B-F75D-B908-3DD1-E26FFE9236FD}"/>
              </a:ext>
            </a:extLst>
          </p:cNvPr>
          <p:cNvSpPr txBox="1"/>
          <p:nvPr/>
        </p:nvSpPr>
        <p:spPr>
          <a:xfrm>
            <a:off x="3582670" y="2470462"/>
            <a:ext cx="206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Windows 10/11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  <a:cs typeface="Onul Article Buri" pitchFamily="2" charset="-127"/>
            </a:endParaRPr>
          </a:p>
        </p:txBody>
      </p:sp>
      <p:pic>
        <p:nvPicPr>
          <p:cNvPr id="16" name="그림 15" descr="원, 그래픽, 다채로움, 그래픽 디자인이(가) 표시된 사진&#10;&#10;자동 생성된 설명">
            <a:extLst>
              <a:ext uri="{FF2B5EF4-FFF2-40B4-BE49-F238E27FC236}">
                <a16:creationId xmlns:a16="http://schemas.microsoft.com/office/drawing/2014/main" id="{E4C218DB-0A60-ECC9-8374-5B8DB73E0DF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820" y="4269651"/>
            <a:ext cx="889793" cy="71279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5EEDAE6-34A4-6346-9A6B-3BBF8EF9E67C}"/>
              </a:ext>
            </a:extLst>
          </p:cNvPr>
          <p:cNvSpPr txBox="1"/>
          <p:nvPr/>
        </p:nvSpPr>
        <p:spPr>
          <a:xfrm>
            <a:off x="7189472" y="4441380"/>
            <a:ext cx="1465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Blender 4.2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  <a:cs typeface="Onul Article Buri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3BFBEE-DAFC-557B-886E-6D863EAF03B2}"/>
              </a:ext>
            </a:extLst>
          </p:cNvPr>
          <p:cNvSpPr txBox="1"/>
          <p:nvPr/>
        </p:nvSpPr>
        <p:spPr>
          <a:xfrm>
            <a:off x="7310122" y="2470462"/>
            <a:ext cx="963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  <a:cs typeface="Onul Article Buri" pitchFamily="2" charset="-127"/>
              </a:rPr>
              <a:t>GitHub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  <a:cs typeface="Onul Article Buri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7387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D1DB9-23C5-BEA1-0290-364D15BC7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CE54EFA-AB5E-F8EE-DA4D-E8161452936E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1E5EA6F-A6D0-5D81-4AFF-DE0F70AD8015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연구 목적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DA1F425-6688-49CD-48B4-AB36FE536563}"/>
              </a:ext>
            </a:extLst>
          </p:cNvPr>
          <p:cNvGrpSpPr/>
          <p:nvPr/>
        </p:nvGrpSpPr>
        <p:grpSpPr>
          <a:xfrm>
            <a:off x="2046984" y="1977159"/>
            <a:ext cx="8098032" cy="501711"/>
            <a:chOff x="1022350" y="2520950"/>
            <a:chExt cx="3140692" cy="501711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8A1FD232-C885-9728-0E44-8F6BA3255906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8C1582-6E04-09DB-BBC4-D71F6E81E341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3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명의 생존자가 술래 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명을 피해 의식을 완성하는 협동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비대칭 서바이벌 게임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54BCB9AF-3C95-B131-2C9C-3A478BC8C19D}"/>
              </a:ext>
            </a:extLst>
          </p:cNvPr>
          <p:cNvGrpSpPr/>
          <p:nvPr/>
        </p:nvGrpSpPr>
        <p:grpSpPr>
          <a:xfrm>
            <a:off x="2046984" y="2869303"/>
            <a:ext cx="7775574" cy="501711"/>
            <a:chOff x="1022350" y="2520950"/>
            <a:chExt cx="3140692" cy="50171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BCF4C594-ED9A-70E8-321B-556564DC2C18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8865B42-D589-5095-9D87-0B107B6DCF51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언리얼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엔진 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5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이용한 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3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인칭 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3D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게임 개발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7917B37-8499-F5FF-7178-B6FDF82011D3}"/>
              </a:ext>
            </a:extLst>
          </p:cNvPr>
          <p:cNvGrpSpPr/>
          <p:nvPr/>
        </p:nvGrpSpPr>
        <p:grpSpPr>
          <a:xfrm>
            <a:off x="2046984" y="3843028"/>
            <a:ext cx="7775574" cy="501711"/>
            <a:chOff x="1022350" y="2520950"/>
            <a:chExt cx="3140692" cy="501711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B14381A0-D73E-1AE3-F7E4-135A7AA3DACD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7627778-77BB-58D2-C8E8-B8ECF0CFDD7F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IOCP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서버를 이용한 멀티 플레이 게임 개발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CD4F8D4E-223A-FA7F-5F32-96D5994D3713}"/>
              </a:ext>
            </a:extLst>
          </p:cNvPr>
          <p:cNvGrpSpPr/>
          <p:nvPr/>
        </p:nvGrpSpPr>
        <p:grpSpPr>
          <a:xfrm>
            <a:off x="2046984" y="4867553"/>
            <a:ext cx="8364393" cy="501711"/>
            <a:chOff x="1022350" y="2520950"/>
            <a:chExt cx="3140692" cy="501711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1BDCE983-B0CA-96E0-F729-CDDFCD26CF4A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4CFF6A5-5E5B-5A85-CDC7-10DD849AE5B6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그래픽 리소스 자체 제작</a:t>
              </a:r>
            </a:p>
          </p:txBody>
        </p:sp>
      </p:grp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C3BF842D-8A4C-913C-C620-40E54371B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11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A01AD-3477-B5A9-EDE3-821E78056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2517604-57CA-9FD4-7511-3113F098686C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FE7BB9D-33E3-FD74-E196-497928DA8F0E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타 게임과 </a:t>
            </a:r>
            <a:r>
              <a:rPr lang="ko-KR" altLang="en-US" sz="2800" dirty="0" err="1">
                <a:latin typeface="Mapo애민" panose="02000500000000000000" pitchFamily="2" charset="-127"/>
                <a:ea typeface="Mapo애민" panose="02000500000000000000" pitchFamily="2" charset="-127"/>
              </a:rPr>
              <a:t>차별점</a:t>
            </a:r>
            <a:endParaRPr lang="ko-KR" altLang="en-US" sz="2800" dirty="0">
              <a:latin typeface="Mapo애민" panose="02000500000000000000" pitchFamily="2" charset="-127"/>
              <a:ea typeface="Mapo애민" panose="02000500000000000000" pitchFamily="2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D45124D-DFB5-3BD2-3CEE-BC1E46847E6B}"/>
              </a:ext>
            </a:extLst>
          </p:cNvPr>
          <p:cNvGrpSpPr/>
          <p:nvPr/>
        </p:nvGrpSpPr>
        <p:grpSpPr>
          <a:xfrm>
            <a:off x="825226" y="2545258"/>
            <a:ext cx="5361212" cy="2717343"/>
            <a:chOff x="644524" y="2393950"/>
            <a:chExt cx="5361212" cy="2717343"/>
          </a:xfrm>
        </p:grpSpPr>
        <p:pic>
          <p:nvPicPr>
            <p:cNvPr id="4" name="그림 3" descr="텍스트, 액션 영화, PC 게임, 디지털 합성이(가) 표시된 사진&#10;&#10;자동 생성된 설명">
              <a:extLst>
                <a:ext uri="{FF2B5EF4-FFF2-40B4-BE49-F238E27FC236}">
                  <a16:creationId xmlns:a16="http://schemas.microsoft.com/office/drawing/2014/main" id="{9070AE6C-1EF1-01EB-1EB8-F6A4794CA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524" y="2393950"/>
              <a:ext cx="5361212" cy="2501899"/>
            </a:xfrm>
            <a:prstGeom prst="rect">
              <a:avLst/>
            </a:prstGeom>
            <a:effectLst>
              <a:softEdge rad="38100"/>
            </a:effec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E954968-3950-AECC-CC22-9DEAA4155E31}"/>
                </a:ext>
              </a:extLst>
            </p:cNvPr>
            <p:cNvSpPr txBox="1"/>
            <p:nvPr/>
          </p:nvSpPr>
          <p:spPr>
            <a:xfrm>
              <a:off x="5459636" y="4895849"/>
              <a:ext cx="5461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이미지</a:t>
              </a:r>
              <a:r>
                <a:rPr lang="en-US" altLang="ko-KR" sz="8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endParaRPr lang="ko-KR" altLang="en-US" sz="8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CDAFAC19-E261-59E8-F576-7AE505AD6F57}"/>
              </a:ext>
            </a:extLst>
          </p:cNvPr>
          <p:cNvGrpSpPr/>
          <p:nvPr/>
        </p:nvGrpSpPr>
        <p:grpSpPr>
          <a:xfrm>
            <a:off x="825226" y="1539482"/>
            <a:ext cx="4879975" cy="501711"/>
            <a:chOff x="1022350" y="2520950"/>
            <a:chExt cx="3140692" cy="50171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EF98A3D3-16DD-8B0A-1391-9547E22FEAE3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4895D3-9FDE-3913-7FC5-185916FD14D5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유사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게임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Dead By Daylight</a:t>
              </a:r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EBD00492-89D2-F131-48B8-64386CB9D0A6}"/>
              </a:ext>
            </a:extLst>
          </p:cNvPr>
          <p:cNvGrpSpPr/>
          <p:nvPr/>
        </p:nvGrpSpPr>
        <p:grpSpPr>
          <a:xfrm>
            <a:off x="6473825" y="2478145"/>
            <a:ext cx="4879975" cy="2636123"/>
            <a:chOff x="1022350" y="2520950"/>
            <a:chExt cx="3140692" cy="2636123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11FD27F1-7B69-34CD-72F6-97366B9A5F24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2636123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BA02A04-E804-BE5D-4823-DDA41FF81251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chemeClr val="accent3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의식을 완성하려는 이교도와 </a:t>
              </a:r>
              <a:endParaRPr lang="en-US" altLang="ko-KR" b="1" dirty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b="1" dirty="0">
                  <a:solidFill>
                    <a:schemeClr val="accent3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그것을 방해하는 경찰의 술래잡기 게임</a:t>
              </a:r>
              <a:endParaRPr lang="en-US" altLang="ko-KR" b="1" dirty="0">
                <a:solidFill>
                  <a:schemeClr val="accent3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b="1" dirty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b="1" dirty="0">
                  <a:solidFill>
                    <a:srgbClr val="C0000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이교도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는 마을 안의 오브젝트를 이용하여 </a:t>
              </a: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경찰로부터 도망치며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제단을 활성화 하여 </a:t>
              </a: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의식을 완성한다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b="1" dirty="0">
                  <a:solidFill>
                    <a:srgbClr val="0070C0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경찰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은 이교도를 제거하거나 </a:t>
              </a:r>
              <a:endPara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제단을 부숴 의식 완성을 방해한다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B116527C-79C6-AF22-AEE6-9BB77F26F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8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951B6-A146-D1E7-AE60-74BD5C800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B39D6D9-879F-9DBE-2745-A409C4C471FA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1712872-C51B-7094-886D-DB6E1874B04B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게임 소개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3F6005E-B12B-B77B-8D43-F4079E742C74}"/>
              </a:ext>
            </a:extLst>
          </p:cNvPr>
          <p:cNvGrpSpPr/>
          <p:nvPr/>
        </p:nvGrpSpPr>
        <p:grpSpPr>
          <a:xfrm>
            <a:off x="2219325" y="2063750"/>
            <a:ext cx="8131175" cy="501711"/>
            <a:chOff x="1022350" y="2520950"/>
            <a:chExt cx="3140692" cy="501711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65230956-D82C-2F3E-31AE-6D9A42C66EBC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837197D-19A5-F2B2-FF5A-DE50166DFB2F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목표 플레이 시간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1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판당 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10~15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분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8DD2085B-02DB-6F51-3E73-BC03AD520745}"/>
              </a:ext>
            </a:extLst>
          </p:cNvPr>
          <p:cNvGrpSpPr/>
          <p:nvPr/>
        </p:nvGrpSpPr>
        <p:grpSpPr>
          <a:xfrm>
            <a:off x="2219325" y="4627375"/>
            <a:ext cx="8131175" cy="501711"/>
            <a:chOff x="1022350" y="2520950"/>
            <a:chExt cx="3140692" cy="501711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951BA98B-94BF-6A33-8A9A-C9F3A49721BC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D8830CC-A8F0-1A15-9D50-ECE6C2F9F1F4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아이템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총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테이저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건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곤봉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총알 박스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구급 상자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열쇠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4F29951-EE38-127F-EB2B-7B31578BAAC0}"/>
              </a:ext>
            </a:extLst>
          </p:cNvPr>
          <p:cNvGrpSpPr/>
          <p:nvPr/>
        </p:nvGrpSpPr>
        <p:grpSpPr>
          <a:xfrm>
            <a:off x="2219325" y="3781377"/>
            <a:ext cx="8131175" cy="501711"/>
            <a:chOff x="1022350" y="2520950"/>
            <a:chExt cx="3140692" cy="501711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D1C7A522-91B2-7AFB-AA5C-CC74432C822E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8D42F-AC34-2C9F-A5A9-D01BF67C4568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메인 오브젝트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제단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구금 장소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CA093A70-0EA4-9648-2570-1FBB26E451DF}"/>
              </a:ext>
            </a:extLst>
          </p:cNvPr>
          <p:cNvGrpSpPr/>
          <p:nvPr/>
        </p:nvGrpSpPr>
        <p:grpSpPr>
          <a:xfrm>
            <a:off x="2219325" y="2918291"/>
            <a:ext cx="8131175" cy="501711"/>
            <a:chOff x="1022350" y="2520950"/>
            <a:chExt cx="3140692" cy="501711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EDF53B58-8B0C-A3C6-986C-1C7761B7D762}"/>
                </a:ext>
              </a:extLst>
            </p:cNvPr>
            <p:cNvCxnSpPr>
              <a:cxnSpLocks/>
            </p:cNvCxnSpPr>
            <p:nvPr/>
          </p:nvCxnSpPr>
          <p:spPr>
            <a:xfrm>
              <a:off x="1022350" y="2520950"/>
              <a:ext cx="0" cy="50171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7443257-4C2A-C428-5244-E182BF58D9EA}"/>
                </a:ext>
              </a:extLst>
            </p:cNvPr>
            <p:cNvSpPr txBox="1"/>
            <p:nvPr/>
          </p:nvSpPr>
          <p:spPr>
            <a:xfrm>
              <a:off x="1122363" y="2571750"/>
              <a:ext cx="30406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 err="1">
                  <a:latin typeface="나눔고딕" panose="020D0604000000000000" pitchFamily="50" charset="-127"/>
                  <a:ea typeface="나눔고딕" panose="020D0604000000000000" pitchFamily="50" charset="-127"/>
                </a:rPr>
                <a:t>인게임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 역할 구분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경찰</a:t>
              </a:r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이교도</a:t>
              </a:r>
            </a:p>
          </p:txBody>
        </p:sp>
      </p:grp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3D433C4-1DFC-590D-198A-224F0FDF5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057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946986-4216-1E11-B3B6-C048236B6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EFAB88A-1801-1F97-D6FF-6C1526577262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71EAA0F-FEB6-417E-A42D-F65B320EEB5A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게임 소개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A93B117-E961-6F7A-4EBF-023561C85EE6}"/>
              </a:ext>
            </a:extLst>
          </p:cNvPr>
          <p:cNvSpPr txBox="1"/>
          <p:nvPr/>
        </p:nvSpPr>
        <p:spPr>
          <a:xfrm>
            <a:off x="5598397" y="2162722"/>
            <a:ext cx="3682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1: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경찰 </a:t>
            </a:r>
            <a:r>
              <a:rPr lang="ko-KR" altLang="en-US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스폰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구역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7AE7119-C7B1-6824-31F2-AB7BA3F3EF9A}"/>
              </a:ext>
            </a:extLst>
          </p:cNvPr>
          <p:cNvSpPr txBox="1"/>
          <p:nvPr/>
        </p:nvSpPr>
        <p:spPr>
          <a:xfrm>
            <a:off x="5598396" y="2959326"/>
            <a:ext cx="4568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2: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이교도 </a:t>
            </a:r>
            <a:r>
              <a:rPr lang="ko-KR" altLang="en-US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스폰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구역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두 군데 중 랜덤 지정</a:t>
            </a: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F0FAAA27-851B-5919-6232-17E7A3793822}"/>
              </a:ext>
            </a:extLst>
          </p:cNvPr>
          <p:cNvCxnSpPr>
            <a:cxnSpLocks/>
          </p:cNvCxnSpPr>
          <p:nvPr/>
        </p:nvCxnSpPr>
        <p:spPr>
          <a:xfrm>
            <a:off x="5409212" y="2214524"/>
            <a:ext cx="0" cy="2691238"/>
          </a:xfrm>
          <a:prstGeom prst="line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8F20910-0BB1-81E7-C911-B9EC8C4EFB50}"/>
              </a:ext>
            </a:extLst>
          </p:cNvPr>
          <p:cNvSpPr txBox="1"/>
          <p:nvPr/>
        </p:nvSpPr>
        <p:spPr>
          <a:xfrm>
            <a:off x="5598396" y="3747860"/>
            <a:ext cx="45688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3: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중요 건물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여섯 건물 중 네 건물에 제단 생성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매 판 랜덤 지정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의식 진행에 중요한 역할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F6C5F43-E849-6178-DA00-C158626777FD}"/>
              </a:ext>
            </a:extLst>
          </p:cNvPr>
          <p:cNvSpPr txBox="1"/>
          <p:nvPr/>
        </p:nvSpPr>
        <p:spPr>
          <a:xfrm>
            <a:off x="3715479" y="682089"/>
            <a:ext cx="392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Mapo애민" panose="02000500000000000000" pitchFamily="2" charset="-127"/>
                <a:ea typeface="Mapo애민" panose="02000500000000000000" pitchFamily="2" charset="-127"/>
              </a:rPr>
              <a:t>맵 </a:t>
            </a:r>
            <a:endParaRPr lang="en-US" altLang="ko-KR" sz="1600" dirty="0">
              <a:latin typeface="Mapo애민" panose="02000500000000000000" pitchFamily="2" charset="-127"/>
              <a:ea typeface="Mapo애민" panose="02000500000000000000" pitchFamily="2" charset="-127"/>
            </a:endParaRP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29A373A-451F-92B5-1067-B6B3DFB07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8</a:t>
            </a:fld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C725E59-3F14-E856-D968-82A9AED63957}"/>
              </a:ext>
            </a:extLst>
          </p:cNvPr>
          <p:cNvGrpSpPr/>
          <p:nvPr/>
        </p:nvGrpSpPr>
        <p:grpSpPr>
          <a:xfrm>
            <a:off x="877481" y="1910475"/>
            <a:ext cx="3434898" cy="3352204"/>
            <a:chOff x="317952" y="1031967"/>
            <a:chExt cx="5710556" cy="5303512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6C0A3AEE-53FF-3B55-F68A-481941E54145}"/>
                </a:ext>
              </a:extLst>
            </p:cNvPr>
            <p:cNvSpPr/>
            <p:nvPr/>
          </p:nvSpPr>
          <p:spPr>
            <a:xfrm>
              <a:off x="317952" y="1031967"/>
              <a:ext cx="5710556" cy="5303512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A33D95F-2B77-11BC-A6D0-4FE0C0E6021E}"/>
                </a:ext>
              </a:extLst>
            </p:cNvPr>
            <p:cNvSpPr/>
            <p:nvPr/>
          </p:nvSpPr>
          <p:spPr>
            <a:xfrm>
              <a:off x="443711" y="3120273"/>
              <a:ext cx="849085" cy="107115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3CAAAE1-F139-F13B-790C-EC6B23BCD313}"/>
                </a:ext>
              </a:extLst>
            </p:cNvPr>
            <p:cNvSpPr/>
            <p:nvPr/>
          </p:nvSpPr>
          <p:spPr>
            <a:xfrm>
              <a:off x="2880948" y="1260567"/>
              <a:ext cx="584563" cy="57694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9D5C891-E244-6918-5839-5CB753E72C71}"/>
                </a:ext>
              </a:extLst>
            </p:cNvPr>
            <p:cNvSpPr/>
            <p:nvPr/>
          </p:nvSpPr>
          <p:spPr>
            <a:xfrm>
              <a:off x="4538254" y="4191430"/>
              <a:ext cx="584563" cy="57694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A32AF12-7985-1FD9-D06E-0AD2EF792A4C}"/>
                </a:ext>
              </a:extLst>
            </p:cNvPr>
            <p:cNvSpPr/>
            <p:nvPr/>
          </p:nvSpPr>
          <p:spPr>
            <a:xfrm>
              <a:off x="1890527" y="4955178"/>
              <a:ext cx="584563" cy="57694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999A25F-AC0D-67F8-55F4-2D6241B1E331}"/>
                </a:ext>
              </a:extLst>
            </p:cNvPr>
            <p:cNvSpPr/>
            <p:nvPr/>
          </p:nvSpPr>
          <p:spPr>
            <a:xfrm>
              <a:off x="4830535" y="2485418"/>
              <a:ext cx="584563" cy="57694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6BC9B25-2C71-C2C2-5D5E-21592EB3784A}"/>
                </a:ext>
              </a:extLst>
            </p:cNvPr>
            <p:cNvSpPr/>
            <p:nvPr/>
          </p:nvSpPr>
          <p:spPr>
            <a:xfrm>
              <a:off x="1402624" y="2209999"/>
              <a:ext cx="584563" cy="57694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8762F5E-F50E-5930-796C-CC0CEF3633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0261" y="3537859"/>
              <a:ext cx="235984" cy="235984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</a:rPr>
                <a:t>1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B94287D2-E369-09BD-5791-D42A0D0D326A}"/>
                </a:ext>
              </a:extLst>
            </p:cNvPr>
            <p:cNvSpPr/>
            <p:nvPr/>
          </p:nvSpPr>
          <p:spPr>
            <a:xfrm>
              <a:off x="4336506" y="5049630"/>
              <a:ext cx="584563" cy="576943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617C489-8358-E5A2-8B83-A076FD360417}"/>
                </a:ext>
              </a:extLst>
            </p:cNvPr>
            <p:cNvSpPr/>
            <p:nvPr/>
          </p:nvSpPr>
          <p:spPr>
            <a:xfrm>
              <a:off x="4336505" y="1670672"/>
              <a:ext cx="584563" cy="576943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BF211029-77AA-4664-573A-7E6C9DBE8A0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55237" y="1431046"/>
              <a:ext cx="235984" cy="235984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</a:rPr>
                <a:t>3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14F8D07-C276-C3E6-0E8B-1EB36D9F45A1}"/>
                </a:ext>
              </a:extLst>
            </p:cNvPr>
            <p:cNvSpPr/>
            <p:nvPr/>
          </p:nvSpPr>
          <p:spPr>
            <a:xfrm>
              <a:off x="2998939" y="3367379"/>
              <a:ext cx="584563" cy="57694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13E17BF3-5DB7-F706-AE73-999F1FC363A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10794" y="1841151"/>
              <a:ext cx="235984" cy="235984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FF0000"/>
                  </a:solidFill>
                </a:rPr>
                <a:t>2</a:t>
              </a:r>
              <a:endParaRPr lang="ko-KR" altLang="en-US" sz="12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4741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B742B-7C1E-20B6-892E-324B6424E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D4F7AB97-D5DE-6B81-E932-875F39D49FA5}"/>
              </a:ext>
            </a:extLst>
          </p:cNvPr>
          <p:cNvCxnSpPr>
            <a:cxnSpLocks/>
          </p:cNvCxnSpPr>
          <p:nvPr/>
        </p:nvCxnSpPr>
        <p:spPr>
          <a:xfrm>
            <a:off x="0" y="670764"/>
            <a:ext cx="4108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2E2677C-9FB1-5845-0B00-0A9A7D705A70}"/>
              </a:ext>
            </a:extLst>
          </p:cNvPr>
          <p:cNvSpPr txBox="1"/>
          <p:nvPr/>
        </p:nvSpPr>
        <p:spPr>
          <a:xfrm>
            <a:off x="644524" y="86828"/>
            <a:ext cx="307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Mapo애민" panose="02000500000000000000" pitchFamily="2" charset="-127"/>
                <a:ea typeface="Mapo애민" panose="02000500000000000000" pitchFamily="2" charset="-127"/>
              </a:rPr>
              <a:t>게임 소개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64B698-ABA0-B437-7C71-DB9A7F7D5CD1}"/>
              </a:ext>
            </a:extLst>
          </p:cNvPr>
          <p:cNvSpPr txBox="1"/>
          <p:nvPr/>
        </p:nvSpPr>
        <p:spPr>
          <a:xfrm>
            <a:off x="3396457" y="709682"/>
            <a:ext cx="778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Mapo애민" panose="02000500000000000000" pitchFamily="2" charset="-127"/>
                <a:ea typeface="Mapo애민" panose="02000500000000000000" pitchFamily="2" charset="-127"/>
              </a:rPr>
              <a:t>조작법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764C54-C040-EC02-7576-5945085F0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6E27-B327-4E0C-AC4C-CAC660BA7CD3}" type="slidenum">
              <a:rPr lang="ko-KR" altLang="en-US" smtClean="0"/>
              <a:t>9</a:t>
            </a:fld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9171BF3-54AE-8608-7859-00BEFCF80848}"/>
              </a:ext>
            </a:extLst>
          </p:cNvPr>
          <p:cNvGrpSpPr/>
          <p:nvPr/>
        </p:nvGrpSpPr>
        <p:grpSpPr>
          <a:xfrm>
            <a:off x="5628277" y="3640141"/>
            <a:ext cx="4726830" cy="3168755"/>
            <a:chOff x="1540621" y="3752850"/>
            <a:chExt cx="4726830" cy="3168755"/>
          </a:xfrm>
        </p:grpSpPr>
        <p:pic>
          <p:nvPicPr>
            <p:cNvPr id="13" name="그림 12" descr="스크린샷, 원이(가) 표시된 사진&#10;&#10;자동 생성된 설명">
              <a:extLst>
                <a:ext uri="{FF2B5EF4-FFF2-40B4-BE49-F238E27FC236}">
                  <a16:creationId xmlns:a16="http://schemas.microsoft.com/office/drawing/2014/main" id="{CFEE411C-EA80-3805-F3A3-FF70D8CA4E77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40621" y="3752850"/>
              <a:ext cx="4726830" cy="3168755"/>
            </a:xfrm>
            <a:prstGeom prst="rect">
              <a:avLst/>
            </a:prstGeom>
          </p:spPr>
        </p:pic>
        <p:sp>
          <p:nvSpPr>
            <p:cNvPr id="14" name="평행 사변형 13">
              <a:extLst>
                <a:ext uri="{FF2B5EF4-FFF2-40B4-BE49-F238E27FC236}">
                  <a16:creationId xmlns:a16="http://schemas.microsoft.com/office/drawing/2014/main" id="{C1D9B1B1-CE60-876A-4AF7-900C4FC43FFC}"/>
                </a:ext>
              </a:extLst>
            </p:cNvPr>
            <p:cNvSpPr/>
            <p:nvPr/>
          </p:nvSpPr>
          <p:spPr>
            <a:xfrm rot="1335088" flipH="1">
              <a:off x="3834315" y="5068821"/>
              <a:ext cx="578219" cy="428619"/>
            </a:xfrm>
            <a:prstGeom prst="parallelogram">
              <a:avLst>
                <a:gd name="adj" fmla="val 55605"/>
              </a:avLst>
            </a:prstGeom>
            <a:solidFill>
              <a:srgbClr val="00B0F0">
                <a:alpha val="6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평행 사변형 14">
              <a:extLst>
                <a:ext uri="{FF2B5EF4-FFF2-40B4-BE49-F238E27FC236}">
                  <a16:creationId xmlns:a16="http://schemas.microsoft.com/office/drawing/2014/main" id="{3AB6608A-91A3-FD5F-F300-FD161B9E161E}"/>
                </a:ext>
              </a:extLst>
            </p:cNvPr>
            <p:cNvSpPr/>
            <p:nvPr/>
          </p:nvSpPr>
          <p:spPr>
            <a:xfrm rot="20275257">
              <a:off x="3352988" y="5057337"/>
              <a:ext cx="571819" cy="431757"/>
            </a:xfrm>
            <a:prstGeom prst="parallelogram">
              <a:avLst>
                <a:gd name="adj" fmla="val 53993"/>
              </a:avLst>
            </a:prstGeom>
            <a:solidFill>
              <a:srgbClr val="C00000">
                <a:alpha val="6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68847CE8-B4B2-B33D-6F24-75B2AA16E24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39776" y="4635500"/>
              <a:ext cx="396477" cy="56843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A7638E4E-2140-2958-F3F5-96FFEFFA74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3424" y="4584700"/>
              <a:ext cx="416826" cy="6049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B473388-B749-3D80-A09F-8C1DD7D6D3A2}"/>
                </a:ext>
              </a:extLst>
            </p:cNvPr>
            <p:cNvSpPr txBox="1"/>
            <p:nvPr/>
          </p:nvSpPr>
          <p:spPr>
            <a:xfrm>
              <a:off x="2874479" y="4266168"/>
              <a:ext cx="670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Mapo애민" panose="02000500000000000000" pitchFamily="2" charset="-127"/>
                  <a:ea typeface="Mapo애민" panose="02000500000000000000" pitchFamily="2" charset="-127"/>
                </a:rPr>
                <a:t>공격</a:t>
              </a:r>
              <a:endParaRPr lang="en-US" altLang="ko-KR" dirty="0">
                <a:latin typeface="Mapo애민" panose="02000500000000000000" pitchFamily="2" charset="-127"/>
                <a:ea typeface="Mapo애민" panose="02000500000000000000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24C71CE-0B1E-A5B8-BED2-486B6FE761FF}"/>
                </a:ext>
              </a:extLst>
            </p:cNvPr>
            <p:cNvSpPr txBox="1"/>
            <p:nvPr/>
          </p:nvSpPr>
          <p:spPr>
            <a:xfrm>
              <a:off x="4205130" y="4266168"/>
              <a:ext cx="670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Mapo애민" panose="02000500000000000000" pitchFamily="2" charset="-127"/>
                  <a:ea typeface="Mapo애민" panose="02000500000000000000" pitchFamily="2" charset="-127"/>
                </a:rPr>
                <a:t>조준</a:t>
              </a:r>
              <a:endParaRPr lang="en-US" altLang="ko-KR" dirty="0">
                <a:latin typeface="Mapo애민" panose="02000500000000000000" pitchFamily="2" charset="-127"/>
                <a:ea typeface="Mapo애민" panose="02000500000000000000" pitchFamily="2" charset="-127"/>
              </a:endParaRPr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6309A166-C2DC-4E8A-4EF9-8BA8392A43FC}"/>
              </a:ext>
            </a:extLst>
          </p:cNvPr>
          <p:cNvGrpSpPr/>
          <p:nvPr/>
        </p:nvGrpSpPr>
        <p:grpSpPr>
          <a:xfrm>
            <a:off x="4050728" y="108243"/>
            <a:ext cx="7486774" cy="4209953"/>
            <a:chOff x="5018728" y="-288251"/>
            <a:chExt cx="7486774" cy="4209953"/>
          </a:xfrm>
        </p:grpSpPr>
        <p:pic>
          <p:nvPicPr>
            <p:cNvPr id="59" name="그림 58" descr="텍스트, 입력 장치, 키보드, 주변기기이(가) 표시된 사진&#10;&#10;자동 생성된 설명">
              <a:extLst>
                <a:ext uri="{FF2B5EF4-FFF2-40B4-BE49-F238E27FC236}">
                  <a16:creationId xmlns:a16="http://schemas.microsoft.com/office/drawing/2014/main" id="{9E109599-497D-5725-DB70-546BC899DE90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18728" y="-288251"/>
              <a:ext cx="7486774" cy="4209953"/>
            </a:xfrm>
            <a:prstGeom prst="rect">
              <a:avLst/>
            </a:prstGeom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692433F-C053-5F79-B248-C201249B0CEB}"/>
                </a:ext>
              </a:extLst>
            </p:cNvPr>
            <p:cNvSpPr/>
            <p:nvPr/>
          </p:nvSpPr>
          <p:spPr>
            <a:xfrm>
              <a:off x="6732503" y="2630825"/>
              <a:ext cx="1660711" cy="25465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FF296E4-F875-6651-7159-3E906937EAA3}"/>
                </a:ext>
              </a:extLst>
            </p:cNvPr>
            <p:cNvSpPr/>
            <p:nvPr/>
          </p:nvSpPr>
          <p:spPr>
            <a:xfrm>
              <a:off x="5729315" y="2372770"/>
              <a:ext cx="553688" cy="226338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9303ED24-8F04-AB55-908A-87B6D346B9AC}"/>
                </a:ext>
              </a:extLst>
            </p:cNvPr>
            <p:cNvSpPr/>
            <p:nvPr/>
          </p:nvSpPr>
          <p:spPr>
            <a:xfrm>
              <a:off x="5989887" y="1594604"/>
              <a:ext cx="212225" cy="22573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69F8216-E190-0061-75FD-67240EA7E2A9}"/>
                </a:ext>
              </a:extLst>
            </p:cNvPr>
            <p:cNvSpPr/>
            <p:nvPr/>
          </p:nvSpPr>
          <p:spPr>
            <a:xfrm>
              <a:off x="6417015" y="1864289"/>
              <a:ext cx="212225" cy="225738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5C3F779-288D-DAD3-BA2F-B39D7500C4C4}"/>
                </a:ext>
              </a:extLst>
            </p:cNvPr>
            <p:cNvSpPr/>
            <p:nvPr/>
          </p:nvSpPr>
          <p:spPr>
            <a:xfrm>
              <a:off x="6131526" y="2130421"/>
              <a:ext cx="212225" cy="225738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663CB15-05C3-4149-AD94-154A9AA549CA}"/>
                </a:ext>
              </a:extLst>
            </p:cNvPr>
            <p:cNvSpPr/>
            <p:nvPr/>
          </p:nvSpPr>
          <p:spPr>
            <a:xfrm>
              <a:off x="6417015" y="2116907"/>
              <a:ext cx="212225" cy="225738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78F0632-9054-D294-ABA4-A980D70F7FB4}"/>
                </a:ext>
              </a:extLst>
            </p:cNvPr>
            <p:cNvSpPr/>
            <p:nvPr/>
          </p:nvSpPr>
          <p:spPr>
            <a:xfrm>
              <a:off x="6702504" y="2116907"/>
              <a:ext cx="212225" cy="225738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A660A66-DFA8-72C6-AE2B-415B810D0BAC}"/>
                </a:ext>
              </a:extLst>
            </p:cNvPr>
            <p:cNvSpPr/>
            <p:nvPr/>
          </p:nvSpPr>
          <p:spPr>
            <a:xfrm>
              <a:off x="6980039" y="2137591"/>
              <a:ext cx="212225" cy="225738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E7297520-5AE1-8954-D2B4-593FE5C3103C}"/>
                </a:ext>
              </a:extLst>
            </p:cNvPr>
            <p:cNvSpPr/>
            <p:nvPr/>
          </p:nvSpPr>
          <p:spPr>
            <a:xfrm>
              <a:off x="6978623" y="1864289"/>
              <a:ext cx="212225" cy="225738"/>
            </a:xfrm>
            <a:prstGeom prst="rect">
              <a:avLst/>
            </a:prstGeom>
            <a:solidFill>
              <a:srgbClr val="7030A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CC3EF18-8790-9B7D-BA07-DE50710D679F}"/>
                </a:ext>
              </a:extLst>
            </p:cNvPr>
            <p:cNvSpPr/>
            <p:nvPr/>
          </p:nvSpPr>
          <p:spPr>
            <a:xfrm>
              <a:off x="7245701" y="1868328"/>
              <a:ext cx="212225" cy="225738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0CCFE5C-FF3E-7CF1-CA0A-45C3001E57A5}"/>
                </a:ext>
              </a:extLst>
            </p:cNvPr>
            <p:cNvSpPr/>
            <p:nvPr/>
          </p:nvSpPr>
          <p:spPr>
            <a:xfrm>
              <a:off x="5729315" y="2645284"/>
              <a:ext cx="248259" cy="225738"/>
            </a:xfrm>
            <a:prstGeom prst="rect">
              <a:avLst/>
            </a:prstGeom>
            <a:solidFill>
              <a:srgbClr val="FFC0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83BC9DC-0943-2D6E-D315-DB770EE6ED2A}"/>
                </a:ext>
              </a:extLst>
            </p:cNvPr>
            <p:cNvSpPr/>
            <p:nvPr/>
          </p:nvSpPr>
          <p:spPr>
            <a:xfrm>
              <a:off x="6283003" y="1602389"/>
              <a:ext cx="212225" cy="22573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9CF24F0-AB10-4137-AE46-096F10E403A6}"/>
                </a:ext>
              </a:extLst>
            </p:cNvPr>
            <p:cNvSpPr/>
            <p:nvPr/>
          </p:nvSpPr>
          <p:spPr>
            <a:xfrm>
              <a:off x="6547882" y="1596673"/>
              <a:ext cx="212225" cy="22573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3ED65706-5687-5CAD-C27F-09A55D0DA415}"/>
                </a:ext>
              </a:extLst>
            </p:cNvPr>
            <p:cNvSpPr/>
            <p:nvPr/>
          </p:nvSpPr>
          <p:spPr>
            <a:xfrm>
              <a:off x="6834070" y="1590987"/>
              <a:ext cx="212225" cy="22573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E0364D18-AF4C-D526-B4A9-10564CF601A5}"/>
                </a:ext>
              </a:extLst>
            </p:cNvPr>
            <p:cNvSpPr/>
            <p:nvPr/>
          </p:nvSpPr>
          <p:spPr>
            <a:xfrm>
              <a:off x="5698987" y="1864288"/>
              <a:ext cx="397013" cy="256735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D20F80AD-F054-C3DC-0646-E7B309D3B167}"/>
                </a:ext>
              </a:extLst>
            </p:cNvPr>
            <p:cNvSpPr/>
            <p:nvPr/>
          </p:nvSpPr>
          <p:spPr>
            <a:xfrm>
              <a:off x="6695888" y="1873417"/>
              <a:ext cx="212225" cy="225738"/>
            </a:xfrm>
            <a:prstGeom prst="rect">
              <a:avLst/>
            </a:prstGeom>
            <a:solidFill>
              <a:schemeClr val="accent2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419EEEC-77C7-B26F-4312-E9F28BEEE15B}"/>
              </a:ext>
            </a:extLst>
          </p:cNvPr>
          <p:cNvGrpSpPr/>
          <p:nvPr/>
        </p:nvGrpSpPr>
        <p:grpSpPr>
          <a:xfrm>
            <a:off x="670475" y="1421710"/>
            <a:ext cx="3612947" cy="4881788"/>
            <a:chOff x="330347" y="1421710"/>
            <a:chExt cx="3612947" cy="4881788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C5DA2E33-E5FB-1FBE-C5E3-4C58006F0F5B}"/>
                </a:ext>
              </a:extLst>
            </p:cNvPr>
            <p:cNvGrpSpPr/>
            <p:nvPr/>
          </p:nvGrpSpPr>
          <p:grpSpPr>
            <a:xfrm>
              <a:off x="643832" y="1506923"/>
              <a:ext cx="222891" cy="3745914"/>
              <a:chOff x="421633" y="1499609"/>
              <a:chExt cx="222891" cy="3745914"/>
            </a:xfrm>
          </p:grpSpPr>
          <p:grpSp>
            <p:nvGrpSpPr>
              <p:cNvPr id="64" name="그룹 63">
                <a:extLst>
                  <a:ext uri="{FF2B5EF4-FFF2-40B4-BE49-F238E27FC236}">
                    <a16:creationId xmlns:a16="http://schemas.microsoft.com/office/drawing/2014/main" id="{15FFF224-E2DA-0AA3-388C-9D3B1A23963A}"/>
                  </a:ext>
                </a:extLst>
              </p:cNvPr>
              <p:cNvGrpSpPr/>
              <p:nvPr/>
            </p:nvGrpSpPr>
            <p:grpSpPr>
              <a:xfrm>
                <a:off x="424563" y="1499609"/>
                <a:ext cx="219961" cy="3243632"/>
                <a:chOff x="424563" y="1499609"/>
                <a:chExt cx="219961" cy="3243632"/>
              </a:xfrm>
            </p:grpSpPr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B575396F-BA55-7988-B658-15A60FD67544}"/>
                    </a:ext>
                  </a:extLst>
                </p:cNvPr>
                <p:cNvSpPr/>
                <p:nvPr/>
              </p:nvSpPr>
              <p:spPr>
                <a:xfrm>
                  <a:off x="424567" y="1499609"/>
                  <a:ext cx="212225" cy="225738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7A663AC8-9E60-EA21-BB85-AFB6D90CDE20}"/>
                    </a:ext>
                  </a:extLst>
                </p:cNvPr>
                <p:cNvSpPr/>
                <p:nvPr/>
              </p:nvSpPr>
              <p:spPr>
                <a:xfrm>
                  <a:off x="424566" y="2004038"/>
                  <a:ext cx="212225" cy="225738"/>
                </a:xfrm>
                <a:prstGeom prst="rect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048AB9E6-17CB-CED1-B08B-8140861CA4B5}"/>
                    </a:ext>
                  </a:extLst>
                </p:cNvPr>
                <p:cNvSpPr/>
                <p:nvPr/>
              </p:nvSpPr>
              <p:spPr>
                <a:xfrm>
                  <a:off x="424565" y="2505288"/>
                  <a:ext cx="212225" cy="225738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53" name="직사각형 52">
                  <a:extLst>
                    <a:ext uri="{FF2B5EF4-FFF2-40B4-BE49-F238E27FC236}">
                      <a16:creationId xmlns:a16="http://schemas.microsoft.com/office/drawing/2014/main" id="{B8FA7059-C299-7F4E-9C99-B3B83177F06D}"/>
                    </a:ext>
                  </a:extLst>
                </p:cNvPr>
                <p:cNvSpPr/>
                <p:nvPr/>
              </p:nvSpPr>
              <p:spPr>
                <a:xfrm>
                  <a:off x="432299" y="3006538"/>
                  <a:ext cx="212225" cy="225738"/>
                </a:xfrm>
                <a:prstGeom prst="rect">
                  <a:avLst/>
                </a:prstGeom>
                <a:solidFill>
                  <a:schemeClr val="accent6"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60" name="직사각형 59">
                  <a:extLst>
                    <a:ext uri="{FF2B5EF4-FFF2-40B4-BE49-F238E27FC236}">
                      <a16:creationId xmlns:a16="http://schemas.microsoft.com/office/drawing/2014/main" id="{C21DDC5C-4F7D-1B70-DD99-49E49E232F76}"/>
                    </a:ext>
                  </a:extLst>
                </p:cNvPr>
                <p:cNvSpPr/>
                <p:nvPr/>
              </p:nvSpPr>
              <p:spPr>
                <a:xfrm>
                  <a:off x="424564" y="3512856"/>
                  <a:ext cx="212225" cy="225738"/>
                </a:xfrm>
                <a:prstGeom prst="rect">
                  <a:avLst/>
                </a:prstGeom>
                <a:solidFill>
                  <a:srgbClr val="FF0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C31F5D79-DB77-C992-8986-D0F7235732B3}"/>
                    </a:ext>
                  </a:extLst>
                </p:cNvPr>
                <p:cNvSpPr/>
                <p:nvPr/>
              </p:nvSpPr>
              <p:spPr>
                <a:xfrm>
                  <a:off x="424563" y="4009038"/>
                  <a:ext cx="212225" cy="225738"/>
                </a:xfrm>
                <a:prstGeom prst="rect">
                  <a:avLst/>
                </a:prstGeom>
                <a:solidFill>
                  <a:srgbClr val="FFC0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C82EB462-CFF8-C7E6-3BA1-B25BD346F488}"/>
                    </a:ext>
                  </a:extLst>
                </p:cNvPr>
                <p:cNvSpPr/>
                <p:nvPr/>
              </p:nvSpPr>
              <p:spPr>
                <a:xfrm>
                  <a:off x="424563" y="4517503"/>
                  <a:ext cx="212225" cy="225738"/>
                </a:xfrm>
                <a:prstGeom prst="rect">
                  <a:avLst/>
                </a:prstGeom>
                <a:solidFill>
                  <a:schemeClr val="tx2">
                    <a:lumMod val="75000"/>
                    <a:lumOff val="25000"/>
                    <a:alpha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 dirty="0">
                    <a:latin typeface="나눔고딕" panose="020D0604000000000000" pitchFamily="50" charset="-127"/>
                    <a:ea typeface="나눔고딕" panose="020D0604000000000000" pitchFamily="50" charset="-127"/>
                  </a:endParaRPr>
                </a:p>
              </p:txBody>
            </p:sp>
          </p:grp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E61CFFA5-DD75-F70A-F5CF-9DA968287CF7}"/>
                  </a:ext>
                </a:extLst>
              </p:cNvPr>
              <p:cNvSpPr/>
              <p:nvPr/>
            </p:nvSpPr>
            <p:spPr>
              <a:xfrm>
                <a:off x="421633" y="5019785"/>
                <a:ext cx="212225" cy="225738"/>
              </a:xfrm>
              <a:prstGeom prst="rect">
                <a:avLst/>
              </a:prstGeom>
              <a:solidFill>
                <a:schemeClr val="bg2">
                  <a:lumMod val="25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dirty="0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5D2AD61-7B43-DD67-2C3A-96E5ED965F02}"/>
                </a:ext>
              </a:extLst>
            </p:cNvPr>
            <p:cNvSpPr txBox="1"/>
            <p:nvPr/>
          </p:nvSpPr>
          <p:spPr>
            <a:xfrm>
              <a:off x="1098499" y="1421710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소통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1,2,3,4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475FF81-89B5-01B8-33EC-C9DB0A02556F}"/>
                </a:ext>
              </a:extLst>
            </p:cNvPr>
            <p:cNvSpPr txBox="1"/>
            <p:nvPr/>
          </p:nvSpPr>
          <p:spPr>
            <a:xfrm>
              <a:off x="1098499" y="1968458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이동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W,A,S,D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3157879C-F297-6B47-9438-5E4CBE041C19}"/>
                </a:ext>
              </a:extLst>
            </p:cNvPr>
            <p:cNvSpPr txBox="1"/>
            <p:nvPr/>
          </p:nvSpPr>
          <p:spPr>
            <a:xfrm>
              <a:off x="1096173" y="2453318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특수능력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F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9BFB948-B157-DB48-AE88-FE45D09F7910}"/>
                </a:ext>
              </a:extLst>
            </p:cNvPr>
            <p:cNvSpPr txBox="1"/>
            <p:nvPr/>
          </p:nvSpPr>
          <p:spPr>
            <a:xfrm>
              <a:off x="1096173" y="2957444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내려놓기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T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8DF17B7-726F-3035-0B8B-23F7B093B7D7}"/>
                </a:ext>
              </a:extLst>
            </p:cNvPr>
            <p:cNvSpPr txBox="1"/>
            <p:nvPr/>
          </p:nvSpPr>
          <p:spPr>
            <a:xfrm>
              <a:off x="1096172" y="3461570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달리기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Shift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EDC5FAE-2CAA-FE97-6957-C2FCD9CA1CDF}"/>
                </a:ext>
              </a:extLst>
            </p:cNvPr>
            <p:cNvSpPr txBox="1"/>
            <p:nvPr/>
          </p:nvSpPr>
          <p:spPr>
            <a:xfrm>
              <a:off x="1096172" y="3956942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앉기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Ctrl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FBC98E8-8D86-9821-20EF-7B6A086B158A}"/>
                </a:ext>
              </a:extLst>
            </p:cNvPr>
            <p:cNvSpPr txBox="1"/>
            <p:nvPr/>
          </p:nvSpPr>
          <p:spPr>
            <a:xfrm>
              <a:off x="1096171" y="4468409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상호작용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SPACE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BCB7B7D1-241A-1FAA-60A0-A6E6F65D5DE1}"/>
                </a:ext>
              </a:extLst>
            </p:cNvPr>
            <p:cNvSpPr txBox="1"/>
            <p:nvPr/>
          </p:nvSpPr>
          <p:spPr>
            <a:xfrm>
              <a:off x="1096170" y="4963781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무기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/</a:t>
              </a:r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아이템 변경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Tab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41ACC61D-D4C6-9EBD-2632-AD52D180286F}"/>
                </a:ext>
              </a:extLst>
            </p:cNvPr>
            <p:cNvSpPr/>
            <p:nvPr/>
          </p:nvSpPr>
          <p:spPr>
            <a:xfrm>
              <a:off x="643831" y="5528349"/>
              <a:ext cx="212225" cy="225738"/>
            </a:xfrm>
            <a:prstGeom prst="rect">
              <a:avLst/>
            </a:prstGeom>
            <a:solidFill>
              <a:srgbClr val="7030A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F26CB7C-7893-E921-A0A1-48089ECBD89A}"/>
                </a:ext>
              </a:extLst>
            </p:cNvPr>
            <p:cNvSpPr txBox="1"/>
            <p:nvPr/>
          </p:nvSpPr>
          <p:spPr>
            <a:xfrm>
              <a:off x="1096170" y="5475551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재장전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R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8CDB042B-7956-12A5-3A03-3023B42E8A8B}"/>
                </a:ext>
              </a:extLst>
            </p:cNvPr>
            <p:cNvSpPr/>
            <p:nvPr/>
          </p:nvSpPr>
          <p:spPr>
            <a:xfrm>
              <a:off x="643831" y="6021352"/>
              <a:ext cx="212225" cy="225738"/>
            </a:xfrm>
            <a:prstGeom prst="rect">
              <a:avLst/>
            </a:prstGeom>
            <a:solidFill>
              <a:schemeClr val="accent2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3BCAC865-6E76-109E-76D0-E24C7F1BDDF0}"/>
                </a:ext>
              </a:extLst>
            </p:cNvPr>
            <p:cNvSpPr txBox="1"/>
            <p:nvPr/>
          </p:nvSpPr>
          <p:spPr>
            <a:xfrm>
              <a:off x="1096169" y="5964944"/>
              <a:ext cx="28447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아이템 사용</a:t>
              </a:r>
              <a:r>
                <a:rPr lang="en-US" altLang="ko-KR" sz="1600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: E</a:t>
              </a:r>
              <a:endPara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9A0BE110-6560-2A69-8F77-EC06C71E46E6}"/>
                </a:ext>
              </a:extLst>
            </p:cNvPr>
            <p:cNvCxnSpPr>
              <a:cxnSpLocks/>
            </p:cNvCxnSpPr>
            <p:nvPr/>
          </p:nvCxnSpPr>
          <p:spPr>
            <a:xfrm>
              <a:off x="330347" y="1452410"/>
              <a:ext cx="0" cy="4836751"/>
            </a:xfrm>
            <a:prstGeom prst="line">
              <a:avLst/>
            </a:prstGeom>
            <a:ln w="3810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99917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3469</TotalTime>
  <Words>973</Words>
  <Application>Microsoft Office PowerPoint</Application>
  <PresentationFormat>와이드스크린</PresentationFormat>
  <Paragraphs>238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맑은 고딕</vt:lpstr>
      <vt:lpstr>나눔고딕</vt:lpstr>
      <vt:lpstr>OnulBaram UltraLight</vt:lpstr>
      <vt:lpstr>Mapo애민</vt:lpstr>
      <vt:lpstr>OnulBaram SemiBold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Sungmin Kang</dc:creator>
  <cp:lastModifiedBy>Sungmin Kang</cp:lastModifiedBy>
  <cp:revision>28</cp:revision>
  <dcterms:created xsi:type="dcterms:W3CDTF">2024-12-14T17:56:36Z</dcterms:created>
  <dcterms:modified xsi:type="dcterms:W3CDTF">2025-09-15T04:02:13Z</dcterms:modified>
</cp:coreProperties>
</file>

<file path=docProps/thumbnail.jpeg>
</file>